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5"/>
  </p:notesMasterIdLst>
  <p:sldIdLst>
    <p:sldId id="295" r:id="rId2"/>
    <p:sldId id="331" r:id="rId3"/>
    <p:sldId id="290" r:id="rId4"/>
    <p:sldId id="281" r:id="rId5"/>
    <p:sldId id="283" r:id="rId6"/>
    <p:sldId id="257" r:id="rId7"/>
    <p:sldId id="318" r:id="rId8"/>
    <p:sldId id="319" r:id="rId9"/>
    <p:sldId id="258" r:id="rId10"/>
    <p:sldId id="301" r:id="rId11"/>
    <p:sldId id="299" r:id="rId12"/>
    <p:sldId id="323" r:id="rId13"/>
    <p:sldId id="300" r:id="rId14"/>
    <p:sldId id="310" r:id="rId15"/>
    <p:sldId id="259" r:id="rId16"/>
    <p:sldId id="308" r:id="rId17"/>
    <p:sldId id="287" r:id="rId18"/>
    <p:sldId id="260" r:id="rId19"/>
    <p:sldId id="328" r:id="rId20"/>
    <p:sldId id="305" r:id="rId21"/>
    <p:sldId id="289" r:id="rId22"/>
    <p:sldId id="306" r:id="rId23"/>
    <p:sldId id="312" r:id="rId24"/>
    <p:sldId id="302" r:id="rId25"/>
    <p:sldId id="262" r:id="rId26"/>
    <p:sldId id="311" r:id="rId27"/>
    <p:sldId id="315" r:id="rId28"/>
    <p:sldId id="261" r:id="rId29"/>
    <p:sldId id="313" r:id="rId30"/>
    <p:sldId id="265" r:id="rId31"/>
    <p:sldId id="263" r:id="rId32"/>
    <p:sldId id="274" r:id="rId33"/>
    <p:sldId id="304" r:id="rId34"/>
    <p:sldId id="273" r:id="rId35"/>
    <p:sldId id="275" r:id="rId36"/>
    <p:sldId id="294" r:id="rId37"/>
    <p:sldId id="291" r:id="rId38"/>
    <p:sldId id="270" r:id="rId39"/>
    <p:sldId id="276" r:id="rId40"/>
    <p:sldId id="330" r:id="rId41"/>
    <p:sldId id="271" r:id="rId42"/>
    <p:sldId id="293" r:id="rId43"/>
    <p:sldId id="284" r:id="rId4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971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73BF3C-9C82-4C45-B88F-37E90DC942BF}" type="datetimeFigureOut">
              <a:rPr lang="fr-FR" smtClean="0"/>
              <a:pPr/>
              <a:t>02/05/2023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95680-D272-4B01-9DED-BF6B400A3F8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835503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95680-D272-4B01-9DED-BF6B400A3F88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DD25-A3C4-46A1-8A90-8EAEFC23357B}" type="datetimeFigureOut">
              <a:rPr lang="fr-FR" smtClean="0"/>
              <a:pPr/>
              <a:t>02/05/2023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F4A74-E5DD-45CB-9AC6-B0668B3610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DD25-A3C4-46A1-8A90-8EAEFC23357B}" type="datetimeFigureOut">
              <a:rPr lang="fr-FR" smtClean="0"/>
              <a:pPr/>
              <a:t>02/05/2023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F4A74-E5DD-45CB-9AC6-B0668B3610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DD25-A3C4-46A1-8A90-8EAEFC23357B}" type="datetimeFigureOut">
              <a:rPr lang="fr-FR" smtClean="0"/>
              <a:pPr/>
              <a:t>02/05/2023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F4A74-E5DD-45CB-9AC6-B0668B3610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DD25-A3C4-46A1-8A90-8EAEFC23357B}" type="datetimeFigureOut">
              <a:rPr lang="fr-FR" smtClean="0"/>
              <a:pPr/>
              <a:t>02/05/2023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F4A74-E5DD-45CB-9AC6-B0668B3610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DD25-A3C4-46A1-8A90-8EAEFC23357B}" type="datetimeFigureOut">
              <a:rPr lang="fr-FR" smtClean="0"/>
              <a:pPr/>
              <a:t>02/05/2023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F4A74-E5DD-45CB-9AC6-B0668B3610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DD25-A3C4-46A1-8A90-8EAEFC23357B}" type="datetimeFigureOut">
              <a:rPr lang="fr-FR" smtClean="0"/>
              <a:pPr/>
              <a:t>02/05/2023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F4A74-E5DD-45CB-9AC6-B0668B3610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DD25-A3C4-46A1-8A90-8EAEFC23357B}" type="datetimeFigureOut">
              <a:rPr lang="fr-FR" smtClean="0"/>
              <a:pPr/>
              <a:t>02/05/2023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F4A74-E5DD-45CB-9AC6-B0668B3610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DD25-A3C4-46A1-8A90-8EAEFC23357B}" type="datetimeFigureOut">
              <a:rPr lang="fr-FR" smtClean="0"/>
              <a:pPr/>
              <a:t>02/05/2023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F4A74-E5DD-45CB-9AC6-B0668B3610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DD25-A3C4-46A1-8A90-8EAEFC23357B}" type="datetimeFigureOut">
              <a:rPr lang="fr-FR" smtClean="0"/>
              <a:pPr/>
              <a:t>02/05/2023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F4A74-E5DD-45CB-9AC6-B0668B3610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DD25-A3C4-46A1-8A90-8EAEFC23357B}" type="datetimeFigureOut">
              <a:rPr lang="fr-FR" smtClean="0"/>
              <a:pPr/>
              <a:t>02/05/2023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F4A74-E5DD-45CB-9AC6-B0668B3610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DD25-A3C4-46A1-8A90-8EAEFC23357B}" type="datetimeFigureOut">
              <a:rPr lang="fr-FR" smtClean="0"/>
              <a:pPr/>
              <a:t>02/05/2023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F4A74-E5DD-45CB-9AC6-B0668B3610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0DD25-A3C4-46A1-8A90-8EAEFC23357B}" type="datetimeFigureOut">
              <a:rPr lang="fr-FR" smtClean="0"/>
              <a:pPr/>
              <a:t>02/05/2023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F4A74-E5DD-45CB-9AC6-B0668B3610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dissolv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>
                <a:rot lat="0" lon="21299999" rev="0"/>
              </a:camera>
              <a:lightRig rig="threePt" dir="t"/>
            </a:scene3d>
          </a:bodyPr>
          <a:lstStyle/>
          <a:p>
            <a:r>
              <a:rPr lang="fr-FR" b="1" dirty="0" smtClean="0"/>
              <a:t>HISTOIRE DU DECHIFFREMENT DES HIEROGLYPHES</a:t>
            </a:r>
            <a:endParaRPr lang="fr-FR" b="1" dirty="0"/>
          </a:p>
        </p:txBody>
      </p:sp>
      <p:pic>
        <p:nvPicPr>
          <p:cNvPr id="15" name="Espace réservé du contenu 14" descr="rosette3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500562" y="2571744"/>
            <a:ext cx="4250752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4777" y="2174875"/>
            <a:ext cx="3185034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357322"/>
          </a:xfrm>
        </p:spPr>
        <p:txBody>
          <a:bodyPr>
            <a:normAutofit fontScale="90000"/>
          </a:bodyPr>
          <a:lstStyle/>
          <a:p>
            <a:r>
              <a:rPr lang="fr-FR" sz="3200" dirty="0" smtClean="0">
                <a:latin typeface="Times New Roman" pitchFamily="18" charset="0"/>
                <a:cs typeface="Times New Roman" pitchFamily="18" charset="0"/>
              </a:rPr>
              <a:t>le grec :24 lettres venant du phénicien</a:t>
            </a:r>
            <a:br>
              <a:rPr lang="fr-FR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3200" dirty="0" smtClean="0">
                <a:latin typeface="Times New Roman" pitchFamily="18" charset="0"/>
                <a:cs typeface="Times New Roman" pitchFamily="18" charset="0"/>
              </a:rPr>
              <a:t>voyelle brèves O,</a:t>
            </a:r>
            <a:r>
              <a:rPr lang="fr-FR" sz="3200" dirty="0" smtClean="0">
                <a:latin typeface="Times New Roman" pitchFamily="18" charset="0"/>
                <a:cs typeface="Times New Roman" pitchFamily="18" charset="0"/>
                <a:sym typeface="Symbol"/>
              </a:rPr>
              <a:t>E  et  longues H, </a:t>
            </a:r>
            <a:br>
              <a:rPr lang="fr-FR" sz="3200" dirty="0" smtClean="0">
                <a:latin typeface="Times New Roman" pitchFamily="18" charset="0"/>
                <a:cs typeface="Times New Roman" pitchFamily="18" charset="0"/>
                <a:sym typeface="Symbol"/>
              </a:rPr>
            </a:br>
            <a:r>
              <a:rPr lang="fr-FR" sz="3200" dirty="0" smtClean="0">
                <a:latin typeface="Times New Roman" pitchFamily="18" charset="0"/>
                <a:cs typeface="Times New Roman" pitchFamily="18" charset="0"/>
                <a:sym typeface="Symbol"/>
              </a:rPr>
              <a:t>5 cas , 3 genres</a:t>
            </a:r>
            <a:endParaRPr lang="fr-FR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Espace réservé du contenu 8" descr="gre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96348" y="1600200"/>
            <a:ext cx="5951304" cy="4525963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Roi </a:t>
            </a:r>
            <a:r>
              <a:rPr lang="fr-FR" dirty="0" err="1" smtClean="0"/>
              <a:t>Ptolémé</a:t>
            </a:r>
            <a:r>
              <a:rPr lang="fr-FR" dirty="0" smtClean="0"/>
              <a:t> aimé de Ptah</a:t>
            </a:r>
            <a:endParaRPr lang="fr-FR" dirty="0"/>
          </a:p>
        </p:txBody>
      </p:sp>
      <p:pic>
        <p:nvPicPr>
          <p:cNvPr id="11" name="Espace réservé du contenu 10" descr="Rosettegre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5684" y="1600200"/>
            <a:ext cx="6052631" cy="4525963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Texte démotique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0000"/>
                </a:solidFill>
              </a:rPr>
              <a:t>1801 </a:t>
            </a:r>
            <a:r>
              <a:rPr lang="fr-FR" sz="2800" b="1" dirty="0"/>
              <a:t>Sylvestre de </a:t>
            </a:r>
            <a:r>
              <a:rPr lang="fr-FR" sz="2800" b="1" dirty="0" err="1"/>
              <a:t>Sacy</a:t>
            </a:r>
            <a:r>
              <a:rPr lang="fr-FR" sz="2800" b="1" dirty="0"/>
              <a:t> (</a:t>
            </a:r>
            <a:r>
              <a:rPr lang="fr-FR" sz="2800" b="1" dirty="0" smtClean="0"/>
              <a:t>1758-1838) </a:t>
            </a:r>
            <a:r>
              <a:rPr lang="fr-FR" sz="1600" b="1" dirty="0" smtClean="0"/>
              <a:t>fils de notaire </a:t>
            </a:r>
            <a:r>
              <a:rPr lang="fr-FR" sz="2800" b="1" dirty="0"/>
              <a:t>professeur de langues </a:t>
            </a:r>
            <a:r>
              <a:rPr lang="fr-FR" sz="2800" b="1" dirty="0" smtClean="0"/>
              <a:t>orientales (arabe, perse) à Paris ; </a:t>
            </a:r>
            <a:r>
              <a:rPr lang="fr-FR" sz="1600" b="1" dirty="0" smtClean="0"/>
              <a:t>fait baron en1813 . </a:t>
            </a:r>
          </a:p>
          <a:p>
            <a:pPr marL="0" indent="0">
              <a:buNone/>
            </a:pPr>
            <a:r>
              <a:rPr lang="fr-FR" sz="1200" b="1" dirty="0"/>
              <a:t> </a:t>
            </a:r>
            <a:r>
              <a:rPr lang="fr-FR" sz="1200" b="1" dirty="0" smtClean="0"/>
              <a:t>     </a:t>
            </a:r>
            <a:r>
              <a:rPr lang="fr-FR" sz="1400" b="1" dirty="0" smtClean="0"/>
              <a:t>A appris l’hébreu à 12 ans , puis  syriaque,  arabe, turc, anglais ,allemand , italien, espagnol</a:t>
            </a:r>
          </a:p>
          <a:p>
            <a:r>
              <a:rPr lang="fr-FR" sz="2000" b="1" dirty="0" smtClean="0"/>
              <a:t>Les  hiéroglyphes peignent des idées et pas des sons</a:t>
            </a:r>
          </a:p>
          <a:p>
            <a:pPr marL="0" indent="0">
              <a:buNone/>
            </a:pPr>
            <a:r>
              <a:rPr lang="fr-FR" sz="2000" b="1" dirty="0" smtClean="0"/>
              <a:t> il repère  :</a:t>
            </a:r>
          </a:p>
          <a:p>
            <a:r>
              <a:rPr lang="fr-FR" sz="2000" b="1" dirty="0" smtClean="0"/>
              <a:t> Alexandre   :ligne 4 en grec et fin de la ligne 2 en démotique</a:t>
            </a:r>
          </a:p>
          <a:p>
            <a:r>
              <a:rPr lang="fr-FR" sz="2000" b="1" dirty="0" smtClean="0"/>
              <a:t> </a:t>
            </a:r>
            <a:r>
              <a:rPr lang="fr-FR" sz="2000" b="1" dirty="0" err="1" smtClean="0"/>
              <a:t>Ptolémé</a:t>
            </a:r>
            <a:r>
              <a:rPr lang="fr-FR" sz="2000" b="1" dirty="0" smtClean="0"/>
              <a:t> </a:t>
            </a:r>
            <a:r>
              <a:rPr lang="fr-FR" sz="2000" b="1" dirty="0"/>
              <a:t>(oubliant le </a:t>
            </a:r>
            <a:r>
              <a:rPr lang="fr-FR" sz="2000" b="1" dirty="0" smtClean="0"/>
              <a:t>p ! ) aux lignes  2,3,4… du démotique</a:t>
            </a:r>
          </a:p>
          <a:p>
            <a:r>
              <a:rPr lang="fr-FR" sz="2000" b="1" dirty="0" smtClean="0"/>
              <a:t> il se trompe  pour Egypte </a:t>
            </a:r>
            <a:r>
              <a:rPr lang="fr-FR" sz="2000" b="1" dirty="0" err="1" smtClean="0"/>
              <a:t>Khemi</a:t>
            </a:r>
            <a:r>
              <a:rPr lang="fr-FR" sz="2000" b="1" dirty="0" smtClean="0"/>
              <a:t>  qu’il lit  Misr </a:t>
            </a:r>
          </a:p>
          <a:p>
            <a:r>
              <a:rPr lang="fr-FR" sz="2000" b="1" dirty="0"/>
              <a:t> </a:t>
            </a:r>
            <a:r>
              <a:rPr lang="fr-FR" sz="2000" b="1" dirty="0" smtClean="0"/>
              <a:t>il se trompe encore pour Isis (en fait ‘beaucoup’) , et Osiris (qu’il veut lire </a:t>
            </a:r>
            <a:r>
              <a:rPr lang="fr-FR" sz="2000" b="1" dirty="0" err="1" smtClean="0"/>
              <a:t>Osini</a:t>
            </a:r>
            <a:r>
              <a:rPr lang="fr-FR" sz="2000" b="1" dirty="0" smtClean="0"/>
              <a:t>) ; le mot Osiris  apparait 3 fois en grec , et le groupe qu’il prend pour Osiris 20 fois ;ce groupe est le mot temple ;</a:t>
            </a:r>
          </a:p>
          <a:p>
            <a:endParaRPr lang="fr-FR" sz="2000" b="1" dirty="0"/>
          </a:p>
          <a:p>
            <a:pPr marL="0" indent="0">
              <a:buNone/>
            </a:pPr>
            <a:endParaRPr lang="fr-FR" sz="2000" b="1" dirty="0"/>
          </a:p>
        </p:txBody>
      </p:sp>
    </p:spTree>
    <p:extLst>
      <p:ext uri="{BB962C8B-B14F-4D97-AF65-F5344CB8AC3E}">
        <p14:creationId xmlns="" xmlns:p14="http://schemas.microsoft.com/office/powerpoint/2010/main" val="393708461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scene3d>
            <a:camera prst="orthographicFront">
              <a:rot lat="0" lon="300000" rev="0"/>
            </a:camera>
            <a:lightRig rig="threePt" dir="t"/>
          </a:scene3d>
        </p:spPr>
        <p:txBody>
          <a:bodyPr>
            <a:normAutofit/>
          </a:bodyPr>
          <a:lstStyle/>
          <a:p>
            <a:r>
              <a:rPr lang="fr-FR" sz="2000" b="1" dirty="0"/>
              <a:t>Johan David </a:t>
            </a:r>
            <a:r>
              <a:rPr lang="fr-FR" sz="2000" b="1" dirty="0" err="1"/>
              <a:t>Åkerblad</a:t>
            </a:r>
            <a:r>
              <a:rPr lang="fr-FR" sz="2000" b="1" dirty="0"/>
              <a:t> </a:t>
            </a:r>
            <a:r>
              <a:rPr lang="fr-FR" sz="2000" b="1" dirty="0" smtClean="0"/>
              <a:t>(Stockholm1763- Rome 1819</a:t>
            </a:r>
            <a:r>
              <a:rPr lang="fr-FR" sz="2000" b="1" dirty="0"/>
              <a:t>) suédois </a:t>
            </a:r>
            <a:r>
              <a:rPr lang="fr-FR" sz="2000" b="1" dirty="0" smtClean="0"/>
              <a:t>attaché d’ambassade parlant turc, </a:t>
            </a:r>
            <a:r>
              <a:rPr lang="fr-FR" sz="2000" b="1" err="1" smtClean="0"/>
              <a:t>arabe</a:t>
            </a:r>
            <a:r>
              <a:rPr lang="fr-FR" sz="2000" b="1" smtClean="0"/>
              <a:t>, connaissant </a:t>
            </a:r>
            <a:r>
              <a:rPr lang="fr-FR" sz="2000" b="1" dirty="0" smtClean="0"/>
              <a:t>le copte ayant été élève de </a:t>
            </a:r>
            <a:r>
              <a:rPr lang="fr-FR" sz="2000" b="1" dirty="0" err="1" smtClean="0"/>
              <a:t>Sacy</a:t>
            </a:r>
            <a:r>
              <a:rPr lang="fr-FR" sz="2000" b="1" dirty="0" smtClean="0"/>
              <a:t> qui lui a confié une copie de la pierre de Rosette</a:t>
            </a:r>
            <a:endParaRPr lang="fr-FR" sz="2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86808" cy="5069160"/>
          </a:xfrm>
        </p:spPr>
        <p:txBody>
          <a:bodyPr>
            <a:no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1802</a:t>
            </a:r>
            <a:r>
              <a:rPr lang="fr-FR" sz="1800" b="1" dirty="0" smtClean="0"/>
              <a:t>  :il donne le signe démotique des lettres coptes 14 correctes sur 29 en utilisant noms propres </a:t>
            </a:r>
            <a:r>
              <a:rPr lang="fr-FR" sz="1800" b="1" dirty="0" err="1" smtClean="0"/>
              <a:t>Ptolémé</a:t>
            </a:r>
            <a:r>
              <a:rPr lang="fr-FR" sz="1800" b="1" dirty="0" smtClean="0"/>
              <a:t> , </a:t>
            </a:r>
            <a:r>
              <a:rPr lang="fr-FR" sz="1800" b="1" dirty="0" err="1" smtClean="0"/>
              <a:t>Arsinoe</a:t>
            </a:r>
            <a:r>
              <a:rPr lang="fr-FR" sz="1800" b="1" dirty="0" smtClean="0"/>
              <a:t>  ,Alexandre, </a:t>
            </a:r>
            <a:r>
              <a:rPr lang="fr-FR" sz="1800" b="1" dirty="0" err="1" smtClean="0"/>
              <a:t>Bérenice</a:t>
            </a:r>
            <a:endParaRPr lang="fr-FR" sz="1800" b="1" dirty="0" smtClean="0"/>
          </a:p>
          <a:p>
            <a:r>
              <a:rPr lang="fr-FR" sz="1800" b="1" dirty="0" err="1" smtClean="0"/>
              <a:t>Ptolémaios</a:t>
            </a:r>
            <a:r>
              <a:rPr lang="fr-FR" sz="1800" b="1" dirty="0" smtClean="0"/>
              <a:t> est  </a:t>
            </a:r>
            <a:r>
              <a:rPr lang="fr-FR" sz="1800" b="1" dirty="0" err="1" smtClean="0"/>
              <a:t>Ptlomes</a:t>
            </a:r>
            <a:r>
              <a:rPr lang="fr-FR" sz="1800" b="1" dirty="0" smtClean="0"/>
              <a:t>  en démotique</a:t>
            </a:r>
            <a:endParaRPr lang="fr-FR" sz="1800" b="1" dirty="0"/>
          </a:p>
          <a:p>
            <a:r>
              <a:rPr lang="fr-FR" sz="1800" b="1" dirty="0" smtClean="0"/>
              <a:t>Trouve les mots  </a:t>
            </a:r>
            <a:r>
              <a:rPr lang="fr-FR" sz="1800" b="1" dirty="0" err="1" smtClean="0"/>
              <a:t>prêtre,roi</a:t>
            </a:r>
            <a:r>
              <a:rPr lang="fr-FR" sz="1800" b="1" dirty="0" smtClean="0"/>
              <a:t>, temple , Egypte écrit  20 fois en démotique  12 fois  en grec (remplacé par royaume ,   ou  pays )</a:t>
            </a:r>
          </a:p>
          <a:p>
            <a:r>
              <a:rPr lang="fr-FR" sz="1800" b="1" dirty="0" smtClean="0"/>
              <a:t>Les signes des noms propres servent dans les mots d’où </a:t>
            </a:r>
            <a:r>
              <a:rPr lang="fr-FR" sz="1800" b="1" dirty="0" err="1" smtClean="0"/>
              <a:t>sons;voyelles</a:t>
            </a:r>
            <a:r>
              <a:rPr lang="fr-FR" sz="1800" b="1" dirty="0" smtClean="0"/>
              <a:t>; </a:t>
            </a:r>
          </a:p>
          <a:p>
            <a:r>
              <a:rPr lang="fr-FR" sz="1800" b="1" dirty="0" smtClean="0"/>
              <a:t>Conscient de l’évolution des langues</a:t>
            </a:r>
          </a:p>
          <a:p>
            <a:r>
              <a:rPr lang="fr-FR" sz="1800" b="1" dirty="0" smtClean="0"/>
              <a:t>Erreur de croire que c’est une sorte alphabet </a:t>
            </a:r>
            <a:endParaRPr lang="fr-FR" sz="1800" b="1" dirty="0"/>
          </a:p>
        </p:txBody>
      </p:sp>
      <p:pic>
        <p:nvPicPr>
          <p:cNvPr id="5" name="Espace réservé du contenu 4" descr="Akerblad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87824" y="1618329"/>
            <a:ext cx="3959352" cy="4489704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 descr="rosetteDemoti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4140" y="1600200"/>
            <a:ext cx="8035719" cy="4525963"/>
          </a:xfr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785794"/>
            <a:ext cx="1104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Thomas Young(1773-1829)</a:t>
            </a:r>
            <a:br>
              <a:rPr lang="fr-FR" dirty="0" smtClean="0"/>
            </a:br>
            <a:r>
              <a:rPr lang="fr-FR" sz="1600" dirty="0" smtClean="0"/>
              <a:t>surdoué </a:t>
            </a:r>
            <a:r>
              <a:rPr lang="fr-FR" sz="1600" dirty="0" smtClean="0"/>
              <a:t>, médecin, physicien, parlant </a:t>
            </a:r>
            <a:r>
              <a:rPr lang="fr-FR" sz="1600" dirty="0" smtClean="0"/>
              <a:t>plusieurs langues</a:t>
            </a:r>
            <a:endParaRPr lang="fr-FR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85728"/>
            <a:ext cx="6762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285728"/>
            <a:ext cx="6762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Espace réservé du contenu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450" y="2315369"/>
            <a:ext cx="6515100" cy="309562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  </a:t>
            </a:r>
            <a:br>
              <a:rPr lang="fr-FR" dirty="0" smtClean="0"/>
            </a:br>
            <a:endParaRPr lang="fr-FR" dirty="0"/>
          </a:p>
        </p:txBody>
      </p:sp>
      <p:pic>
        <p:nvPicPr>
          <p:cNvPr id="8" name="Espace réservé du contenu 7" descr="youg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14387" y="1691481"/>
            <a:ext cx="7515225" cy="4343400"/>
          </a:xfrm>
        </p:spPr>
      </p:pic>
      <p:pic>
        <p:nvPicPr>
          <p:cNvPr id="4" name="Espace réservé du contenu 5" descr="youngthoma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214290"/>
            <a:ext cx="1647485" cy="151216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Mots sans phonétique</a:t>
            </a:r>
            <a:endParaRPr lang="fr-FR" dirty="0"/>
          </a:p>
        </p:txBody>
      </p:sp>
      <p:pic>
        <p:nvPicPr>
          <p:cNvPr id="8" name="Espace réservé du contenu 7" descr="younghier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3965" y="1600200"/>
            <a:ext cx="5476070" cy="4525963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Jean_Francois_CHAMPOLLION.jpe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0400" b="20400"/>
          <a:stretch>
            <a:fillRect/>
          </a:stretch>
        </p:blipFill>
        <p:spPr>
          <a:xfrm>
            <a:off x="3714744" y="214290"/>
            <a:ext cx="1371001" cy="1025782"/>
          </a:xfrm>
        </p:spPr>
      </p:pic>
      <p:sp>
        <p:nvSpPr>
          <p:cNvPr id="8" name="Espace réservé du texte 7"/>
          <p:cNvSpPr>
            <a:spLocks noGrp="1"/>
          </p:cNvSpPr>
          <p:nvPr>
            <p:ph type="body" sz="half" idx="2"/>
          </p:nvPr>
        </p:nvSpPr>
        <p:spPr>
          <a:xfrm>
            <a:off x="1142976" y="1268760"/>
            <a:ext cx="7572428" cy="5400600"/>
          </a:xfrm>
        </p:spPr>
        <p:txBody>
          <a:bodyPr>
            <a:noAutofit/>
          </a:bodyPr>
          <a:lstStyle/>
          <a:p>
            <a:pPr marL="457200" indent="-457200"/>
            <a:r>
              <a:rPr lang="fr-FR" sz="2000" b="1" dirty="0" smtClean="0">
                <a:solidFill>
                  <a:srgbClr val="FF0000"/>
                </a:solidFill>
              </a:rPr>
              <a:t>1790</a:t>
            </a:r>
            <a:r>
              <a:rPr lang="fr-FR" sz="2800" b="1" dirty="0" smtClean="0"/>
              <a:t> </a:t>
            </a:r>
            <a:r>
              <a:rPr lang="fr-FR" sz="1600" b="1" dirty="0" smtClean="0"/>
              <a:t>Jean-François né le 23 décembre à Figeac son père  </a:t>
            </a:r>
            <a:r>
              <a:rPr lang="fr-FR" sz="1600" b="1" dirty="0" err="1" smtClean="0"/>
              <a:t>libraire;grand</a:t>
            </a:r>
            <a:r>
              <a:rPr lang="fr-FR" sz="1600" b="1" dirty="0" smtClean="0"/>
              <a:t> père paysan ; cadet ;il a 3 sœurs , 1 frère  (</a:t>
            </a:r>
            <a:r>
              <a:rPr lang="fr-FR" sz="1600" b="1" dirty="0" err="1" smtClean="0"/>
              <a:t>parain</a:t>
            </a:r>
            <a:r>
              <a:rPr lang="fr-FR" sz="1600" b="1" dirty="0" smtClean="0"/>
              <a:t>) qui a 12 ans de plus que lui qui sera son guide, ami </a:t>
            </a:r>
            <a:r>
              <a:rPr lang="fr-FR" sz="1600" b="1" dirty="0"/>
              <a:t>.</a:t>
            </a:r>
            <a:endParaRPr lang="fr-FR" sz="1600" b="1" dirty="0" smtClean="0"/>
          </a:p>
          <a:p>
            <a:r>
              <a:rPr lang="fr-FR" sz="1600" b="1" dirty="0" smtClean="0">
                <a:solidFill>
                  <a:srgbClr val="FF0000"/>
                </a:solidFill>
              </a:rPr>
              <a:t>1801 </a:t>
            </a:r>
            <a:r>
              <a:rPr lang="fr-FR" sz="1600" b="1" dirty="0" smtClean="0"/>
              <a:t>Grenoble lycée Stendhal: latin, grec, hébreu, </a:t>
            </a:r>
            <a:r>
              <a:rPr lang="fr-FR" b="1" dirty="0" smtClean="0"/>
              <a:t>faible en maths</a:t>
            </a:r>
          </a:p>
          <a:p>
            <a:r>
              <a:rPr lang="fr-FR" sz="1600" b="1" dirty="0" smtClean="0">
                <a:solidFill>
                  <a:srgbClr val="FF0000"/>
                </a:solidFill>
              </a:rPr>
              <a:t>1804 </a:t>
            </a:r>
            <a:r>
              <a:rPr lang="fr-FR" sz="1600" b="1" dirty="0" smtClean="0"/>
              <a:t>son frère Jacques- joseph fait un ex posé sur la pierre de Rosette  ;il est associé par le préfet Fourier  à la préparation de la Description Egypte</a:t>
            </a:r>
          </a:p>
          <a:p>
            <a:r>
              <a:rPr lang="fr-FR" sz="1600" b="1" dirty="0" smtClean="0">
                <a:solidFill>
                  <a:srgbClr val="FF0000"/>
                </a:solidFill>
              </a:rPr>
              <a:t>1805  </a:t>
            </a:r>
            <a:r>
              <a:rPr lang="fr-FR" sz="1600" b="1" dirty="0" smtClean="0"/>
              <a:t>rencontre chez Fourier de dom Raphael de </a:t>
            </a:r>
            <a:r>
              <a:rPr lang="fr-FR" sz="1600" b="1" dirty="0" err="1" smtClean="0"/>
              <a:t>Monachis</a:t>
            </a:r>
            <a:r>
              <a:rPr lang="fr-FR" sz="1600" b="1" dirty="0" smtClean="0"/>
              <a:t> qui l’initie au copte</a:t>
            </a:r>
          </a:p>
          <a:p>
            <a:r>
              <a:rPr lang="fr-FR" sz="1600" b="1" dirty="0" smtClean="0">
                <a:solidFill>
                  <a:srgbClr val="FF0000"/>
                </a:solidFill>
              </a:rPr>
              <a:t>1806 </a:t>
            </a:r>
            <a:r>
              <a:rPr lang="fr-FR" sz="1600" b="1" dirty="0" smtClean="0"/>
              <a:t>il veut étudier l’Egypte  écrit –il à ses parents ; éloge du préfet  Fourier</a:t>
            </a:r>
          </a:p>
          <a:p>
            <a:r>
              <a:rPr lang="fr-FR" sz="1600" b="1" dirty="0" smtClean="0">
                <a:solidFill>
                  <a:srgbClr val="FF0000"/>
                </a:solidFill>
              </a:rPr>
              <a:t>1807 </a:t>
            </a:r>
            <a:r>
              <a:rPr lang="fr-FR" sz="1600" b="1" dirty="0" smtClean="0"/>
              <a:t>géographie Egypte ancienne devant l’ Académie de Grenoble: nom copte des montagnes ,villes  ; </a:t>
            </a:r>
          </a:p>
          <a:p>
            <a:r>
              <a:rPr lang="fr-FR" sz="1600" b="1" dirty="0" smtClean="0"/>
              <a:t>Sa mère meurt; mariage de son frère  ;   </a:t>
            </a:r>
          </a:p>
          <a:p>
            <a:r>
              <a:rPr lang="fr-FR" sz="1600" b="1" dirty="0" smtClean="0"/>
              <a:t>à  Paris : à l’ école des langues orientales  : il étudie l’ arabe , le persan, </a:t>
            </a:r>
            <a:r>
              <a:rPr lang="fr-FR" sz="1600" b="1" dirty="0" err="1" smtClean="0"/>
              <a:t>syriaque,copte</a:t>
            </a:r>
            <a:r>
              <a:rPr lang="fr-FR" sz="1600" b="1" dirty="0" smtClean="0"/>
              <a:t>  </a:t>
            </a:r>
          </a:p>
          <a:p>
            <a:r>
              <a:rPr lang="fr-FR" sz="1600" b="1" dirty="0" err="1" smtClean="0"/>
              <a:t>Sacy</a:t>
            </a:r>
            <a:r>
              <a:rPr lang="fr-FR" sz="1600" b="1" dirty="0" smtClean="0"/>
              <a:t> est son professeur d’arabe et de Persan ;</a:t>
            </a:r>
          </a:p>
          <a:p>
            <a:r>
              <a:rPr lang="fr-FR" sz="1600" b="1" dirty="0" smtClean="0"/>
              <a:t>Dom </a:t>
            </a:r>
            <a:r>
              <a:rPr lang="fr-FR" sz="1600" b="1" dirty="0"/>
              <a:t>Raphael de </a:t>
            </a:r>
            <a:r>
              <a:rPr lang="fr-FR" sz="1600" b="1" dirty="0" err="1" smtClean="0"/>
              <a:t>Monachis</a:t>
            </a:r>
            <a:r>
              <a:rPr lang="fr-FR" sz="1600" b="1" dirty="0" smtClean="0"/>
              <a:t> (</a:t>
            </a:r>
            <a:r>
              <a:rPr lang="fr-FR" sz="1600" dirty="0" smtClean="0"/>
              <a:t>1759-1831 ) </a:t>
            </a:r>
            <a:r>
              <a:rPr lang="fr-FR" sz="1600" b="1" dirty="0" smtClean="0"/>
              <a:t>y enseigne l’arabe dialectal </a:t>
            </a:r>
          </a:p>
          <a:p>
            <a:endParaRPr lang="fr-FR" sz="1600" b="1" dirty="0" smtClean="0"/>
          </a:p>
          <a:p>
            <a:pPr marL="514350" indent="-514350">
              <a:buAutoNum type="arabicPlain" startAt="1809"/>
            </a:pPr>
            <a:r>
              <a:rPr lang="fr-FR" sz="1600" b="1" dirty="0" smtClean="0">
                <a:solidFill>
                  <a:srgbClr val="FF0000"/>
                </a:solidFill>
              </a:rPr>
              <a:t>  </a:t>
            </a:r>
            <a:r>
              <a:rPr lang="fr-FR" sz="1600" b="1" dirty="0" smtClean="0"/>
              <a:t>grammaire copte  ; 1m70  ; grosse tête par rapport à son corps comme Mozart</a:t>
            </a:r>
          </a:p>
          <a:p>
            <a:pPr marL="514350" indent="-514350"/>
            <a:endParaRPr lang="fr-FR" sz="2800" b="1" dirty="0" smtClean="0"/>
          </a:p>
          <a:p>
            <a:endParaRPr lang="fr-FR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214290"/>
            <a:ext cx="67627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14290"/>
            <a:ext cx="67627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3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3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3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3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3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3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3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3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3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77500" lnSpcReduction="20000"/>
          </a:bodyPr>
          <a:lstStyle/>
          <a:p>
            <a:pPr marL="514350" indent="-514350"/>
            <a:r>
              <a:rPr lang="fr-FR" sz="4000" b="1" dirty="0">
                <a:solidFill>
                  <a:srgbClr val="FF0000"/>
                </a:solidFill>
              </a:rPr>
              <a:t>1810 </a:t>
            </a:r>
            <a:r>
              <a:rPr lang="fr-FR" sz="3600" b="1" dirty="0"/>
              <a:t>professeur  d’histoire à la faculté de Grenoble </a:t>
            </a:r>
            <a:r>
              <a:rPr lang="fr-FR" sz="4000" b="1" dirty="0"/>
              <a:t>, </a:t>
            </a:r>
            <a:r>
              <a:rPr lang="fr-FR" b="1" dirty="0"/>
              <a:t>son frère en    littérature grecque grâce à Fourier; demi  traitement   750 Fr annuel</a:t>
            </a:r>
          </a:p>
          <a:p>
            <a:pPr marL="0" indent="0">
              <a:buNone/>
            </a:pPr>
            <a:r>
              <a:rPr lang="fr-FR" sz="3600" b="1" dirty="0"/>
              <a:t>          </a:t>
            </a:r>
            <a:r>
              <a:rPr lang="fr-FR" b="1" dirty="0"/>
              <a:t>t1 Description Egypte ( décrite du sud au nord</a:t>
            </a:r>
            <a:r>
              <a:rPr lang="fr-FR" b="1" dirty="0" smtClean="0"/>
              <a:t>);</a:t>
            </a:r>
          </a:p>
          <a:p>
            <a:r>
              <a:rPr lang="fr-FR" b="1" dirty="0" smtClean="0">
                <a:solidFill>
                  <a:srgbClr val="FF0000"/>
                </a:solidFill>
              </a:rPr>
              <a:t> 1812   </a:t>
            </a:r>
            <a:r>
              <a:rPr lang="fr-FR" b="1" dirty="0" smtClean="0"/>
              <a:t>volume  3 avec </a:t>
            </a:r>
            <a:r>
              <a:rPr lang="fr-FR" b="1" dirty="0"/>
              <a:t>des cartouches de pharaons </a:t>
            </a:r>
            <a:r>
              <a:rPr lang="fr-FR" b="1" dirty="0" err="1"/>
              <a:t>pl</a:t>
            </a:r>
            <a:r>
              <a:rPr lang="fr-FR" b="1" dirty="0"/>
              <a:t> </a:t>
            </a:r>
            <a:r>
              <a:rPr lang="fr-FR" b="1" dirty="0" smtClean="0"/>
              <a:t>69</a:t>
            </a:r>
          </a:p>
          <a:p>
            <a:r>
              <a:rPr lang="fr-FR" b="1" dirty="0" smtClean="0">
                <a:solidFill>
                  <a:srgbClr val="FF0000"/>
                </a:solidFill>
              </a:rPr>
              <a:t>1814 </a:t>
            </a:r>
            <a:r>
              <a:rPr lang="fr-FR" sz="2600" b="1" dirty="0" smtClean="0"/>
              <a:t>il publie de «  L’Egypte sous les pharaons , géographie « </a:t>
            </a:r>
            <a:endParaRPr lang="fr-FR" sz="2600" b="1" dirty="0"/>
          </a:p>
          <a:p>
            <a:pPr marL="514350" indent="-514350"/>
            <a:r>
              <a:rPr lang="fr-FR" b="1" dirty="0">
                <a:solidFill>
                  <a:srgbClr val="FF0000"/>
                </a:solidFill>
              </a:rPr>
              <a:t>8 mars 1815  </a:t>
            </a:r>
            <a:r>
              <a:rPr lang="fr-FR" b="1" dirty="0"/>
              <a:t>Napoléon rencontre les 2 frères </a:t>
            </a:r>
            <a:endParaRPr lang="fr-FR" b="1" dirty="0" smtClean="0"/>
          </a:p>
          <a:p>
            <a:r>
              <a:rPr lang="fr-FR" b="1" dirty="0"/>
              <a:t> </a:t>
            </a:r>
            <a:r>
              <a:rPr lang="fr-FR" b="1" dirty="0" smtClean="0">
                <a:solidFill>
                  <a:srgbClr val="FF0000"/>
                </a:solidFill>
              </a:rPr>
              <a:t>1816</a:t>
            </a:r>
            <a:r>
              <a:rPr lang="fr-FR" b="1" dirty="0" smtClean="0"/>
              <a:t>  </a:t>
            </a:r>
            <a:r>
              <a:rPr lang="fr-FR" b="1" dirty="0"/>
              <a:t>exil à Figeac</a:t>
            </a:r>
          </a:p>
          <a:p>
            <a:pPr marL="514350" indent="-514350"/>
            <a:r>
              <a:rPr lang="fr-FR" sz="3600" b="1" dirty="0">
                <a:solidFill>
                  <a:srgbClr val="FF0000"/>
                </a:solidFill>
              </a:rPr>
              <a:t>1817</a:t>
            </a:r>
            <a:r>
              <a:rPr lang="fr-FR" sz="3600" b="1" dirty="0"/>
              <a:t>   retour à Grenoble;  t4 Description Egypte avec des cartouches </a:t>
            </a:r>
            <a:r>
              <a:rPr lang="fr-FR" sz="3600" b="1" dirty="0" err="1"/>
              <a:t>pl</a:t>
            </a:r>
            <a:r>
              <a:rPr lang="fr-FR" sz="3600" b="1" dirty="0"/>
              <a:t> 28</a:t>
            </a:r>
          </a:p>
          <a:p>
            <a:pPr marL="514350" indent="-514350"/>
            <a:r>
              <a:rPr lang="fr-FR" sz="4400" b="1" dirty="0">
                <a:solidFill>
                  <a:srgbClr val="FF0000"/>
                </a:solidFill>
              </a:rPr>
              <a:t>1818</a:t>
            </a:r>
            <a:r>
              <a:rPr lang="fr-FR" sz="4400" b="1" dirty="0"/>
              <a:t>     </a:t>
            </a:r>
            <a:r>
              <a:rPr lang="fr-FR" sz="3600" b="1" dirty="0"/>
              <a:t>30/12  Mariage à Rosine Blanc </a:t>
            </a:r>
            <a:endParaRPr lang="fr-FR" sz="3600" b="1" dirty="0" smtClean="0"/>
          </a:p>
          <a:p>
            <a:pPr marL="0" indent="0">
              <a:buNone/>
            </a:pPr>
            <a:r>
              <a:rPr lang="fr-FR" sz="3600" b="1" dirty="0" smtClean="0"/>
              <a:t>  </a:t>
            </a:r>
            <a:r>
              <a:rPr lang="fr-FR" b="1" dirty="0"/>
              <a:t>(fille de </a:t>
            </a:r>
            <a:r>
              <a:rPr lang="fr-FR" b="1" dirty="0" smtClean="0"/>
              <a:t>gantiers )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10880723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sz="2000" b="1" dirty="0" smtClean="0"/>
              <a:t>Hérodote</a:t>
            </a:r>
            <a:r>
              <a:rPr lang="fr-FR" sz="2000" dirty="0" smtClean="0"/>
              <a:t> (484-424) les Egyptiens écrivent de droite à gauche;</a:t>
            </a:r>
          </a:p>
          <a:p>
            <a:pPr>
              <a:buNone/>
            </a:pPr>
            <a:r>
              <a:rPr lang="fr-FR" sz="2000" dirty="0" smtClean="0"/>
              <a:t>   Osiris , </a:t>
            </a:r>
            <a:r>
              <a:rPr lang="fr-FR" sz="2000" dirty="0" err="1" smtClean="0"/>
              <a:t>Amoun</a:t>
            </a:r>
            <a:r>
              <a:rPr lang="fr-FR" sz="2000" dirty="0" smtClean="0"/>
              <a:t> (II42)</a:t>
            </a:r>
          </a:p>
          <a:p>
            <a:r>
              <a:rPr lang="fr-FR" sz="2000" b="1" dirty="0" smtClean="0"/>
              <a:t>Manéthon </a:t>
            </a:r>
            <a:r>
              <a:rPr lang="fr-FR" sz="2000" dirty="0" smtClean="0"/>
              <a:t>  (-300 sous </a:t>
            </a:r>
            <a:r>
              <a:rPr lang="fr-FR" sz="2000" dirty="0" err="1" smtClean="0"/>
              <a:t>Ptolémé</a:t>
            </a:r>
            <a:r>
              <a:rPr lang="fr-FR" sz="2000" dirty="0" smtClean="0"/>
              <a:t> II) : 30 dynasties (3,4 </a:t>
            </a:r>
            <a:r>
              <a:rPr lang="fr-FR" sz="2000" dirty="0" err="1" smtClean="0"/>
              <a:t>Cheops</a:t>
            </a:r>
            <a:r>
              <a:rPr lang="fr-FR" sz="2000" dirty="0" smtClean="0"/>
              <a:t>,5 </a:t>
            </a:r>
            <a:r>
              <a:rPr lang="fr-FR" sz="2000" dirty="0" err="1" smtClean="0"/>
              <a:t>Ounas</a:t>
            </a:r>
            <a:r>
              <a:rPr lang="fr-FR" sz="2000" dirty="0" smtClean="0"/>
              <a:t>)</a:t>
            </a:r>
          </a:p>
          <a:p>
            <a:pPr>
              <a:buNone/>
            </a:pPr>
            <a:r>
              <a:rPr lang="fr-FR" sz="2000" dirty="0" smtClean="0"/>
              <a:t>   nom des pharaons </a:t>
            </a:r>
            <a:r>
              <a:rPr lang="fr-FR" sz="2000" dirty="0" err="1" smtClean="0"/>
              <a:t>Sesostris</a:t>
            </a:r>
            <a:r>
              <a:rPr lang="fr-FR" sz="2000" dirty="0" smtClean="0"/>
              <a:t> (12), Ahmosis , Thoutmosis ,(19) </a:t>
            </a:r>
            <a:r>
              <a:rPr lang="fr-FR" sz="2000" dirty="0" err="1" smtClean="0"/>
              <a:t>Ramesses</a:t>
            </a:r>
            <a:r>
              <a:rPr lang="fr-FR" sz="2000" dirty="0" smtClean="0"/>
              <a:t> </a:t>
            </a:r>
          </a:p>
          <a:p>
            <a:r>
              <a:rPr lang="fr-FR" sz="2000" dirty="0" err="1" smtClean="0"/>
              <a:t>Diodore</a:t>
            </a:r>
            <a:r>
              <a:rPr lang="fr-FR" sz="2000" dirty="0" smtClean="0"/>
              <a:t> de Sicile (-20) et Strabon (+20)</a:t>
            </a:r>
          </a:p>
          <a:p>
            <a:r>
              <a:rPr lang="fr-FR" sz="2000" b="1" dirty="0" smtClean="0"/>
              <a:t> Plutarque</a:t>
            </a:r>
            <a:r>
              <a:rPr lang="fr-FR" sz="2000" dirty="0" smtClean="0"/>
              <a:t>(46-125)  Isis et Osiris  : 25 consonnes (56 );  mère se dit mout ; </a:t>
            </a:r>
            <a:r>
              <a:rPr lang="fr-FR" sz="2000" dirty="0" err="1" smtClean="0"/>
              <a:t>Amoun;œil</a:t>
            </a:r>
            <a:r>
              <a:rPr lang="fr-FR" sz="2000" dirty="0" smtClean="0"/>
              <a:t>=</a:t>
            </a:r>
            <a:r>
              <a:rPr lang="fr-FR" sz="2000" dirty="0" err="1" smtClean="0"/>
              <a:t>iri</a:t>
            </a:r>
            <a:r>
              <a:rPr lang="fr-FR" sz="2000" dirty="0" smtClean="0"/>
              <a:t>; Osiris écrit </a:t>
            </a:r>
            <a:r>
              <a:rPr lang="fr-FR" sz="2000" dirty="0" err="1" smtClean="0"/>
              <a:t>oeil</a:t>
            </a:r>
            <a:r>
              <a:rPr lang="fr-FR" sz="2000" dirty="0" smtClean="0"/>
              <a:t> &amp; sceptre   (section 9-10)</a:t>
            </a:r>
          </a:p>
          <a:p>
            <a:r>
              <a:rPr lang="fr-FR" sz="2000" b="1" dirty="0" smtClean="0"/>
              <a:t>Clément d’Alexandrie  (150-200)  </a:t>
            </a:r>
            <a:r>
              <a:rPr lang="fr-FR" sz="2000" dirty="0" err="1" smtClean="0"/>
              <a:t>stromates</a:t>
            </a:r>
            <a:r>
              <a:rPr lang="fr-FR" sz="2000" dirty="0" smtClean="0"/>
              <a:t> livre V §4  ;le scribe apprend d’abord le démotique puis hiératique et hiéroglyphes;</a:t>
            </a:r>
          </a:p>
          <a:p>
            <a:pPr>
              <a:buNone/>
            </a:pPr>
            <a:r>
              <a:rPr lang="fr-FR" sz="2000" dirty="0" smtClean="0"/>
              <a:t>  un hiéroglyphe est une lettre ou un symbole      </a:t>
            </a:r>
          </a:p>
          <a:p>
            <a:r>
              <a:rPr lang="fr-FR" sz="2000" dirty="0" smtClean="0"/>
              <a:t>394 Derniers Hiéroglyphes à Philae</a:t>
            </a:r>
          </a:p>
          <a:p>
            <a:r>
              <a:rPr lang="fr-FR" sz="2000" dirty="0" smtClean="0"/>
              <a:t>452 dernière inscription gravée démotique</a:t>
            </a:r>
          </a:p>
          <a:p>
            <a:r>
              <a:rPr lang="fr-FR" sz="2000" dirty="0" smtClean="0"/>
              <a:t>641 conquête arabe</a:t>
            </a:r>
          </a:p>
          <a:p>
            <a:r>
              <a:rPr lang="fr-FR" sz="2000" dirty="0" smtClean="0"/>
              <a:t>1100  </a:t>
            </a:r>
            <a:r>
              <a:rPr lang="fr-FR" sz="2000" dirty="0" smtClean="0"/>
              <a:t>   </a:t>
            </a:r>
            <a:r>
              <a:rPr lang="fr-FR" sz="2000" dirty="0" smtClean="0"/>
              <a:t>extinction du copte qui reste une langue </a:t>
            </a:r>
            <a:r>
              <a:rPr lang="fr-FR" sz="2000" dirty="0" smtClean="0"/>
              <a:t>liturgique des chrétiens</a:t>
            </a: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b="1" dirty="0" smtClean="0">
              <a:solidFill>
                <a:srgbClr val="FF0000"/>
              </a:solidFill>
            </a:endParaRPr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 spd="slow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1820</a:t>
            </a:r>
            <a:r>
              <a:rPr lang="fr-FR" dirty="0" smtClean="0"/>
              <a:t> lettre à </a:t>
            </a:r>
            <a:r>
              <a:rPr lang="fr-FR" dirty="0" err="1" smtClean="0"/>
              <a:t>F.Artaud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les hiéroglyphes sont idéographiques</a:t>
            </a:r>
            <a:endParaRPr lang="fr-FR" dirty="0"/>
          </a:p>
        </p:txBody>
      </p:sp>
      <p:pic>
        <p:nvPicPr>
          <p:cNvPr id="7" name="Espace réservé du contenu 6" descr="lettrechampoArtaudecritu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484784"/>
            <a:ext cx="4038600" cy="4752527"/>
          </a:xfrm>
        </p:spPr>
      </p:pic>
      <p:pic>
        <p:nvPicPr>
          <p:cNvPr id="8" name="Espace réservé du contenu 7" descr="lettreChampoArtaud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412776"/>
            <a:ext cx="4038600" cy="4752527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repeatCount="2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457200" y="476672"/>
            <a:ext cx="8472518" cy="564949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fr-FR" sz="5200" b="1" dirty="0" smtClean="0">
                <a:solidFill>
                  <a:srgbClr val="FF0000"/>
                </a:solidFill>
              </a:rPr>
              <a:t>1821</a:t>
            </a:r>
          </a:p>
          <a:p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publie son étude  du hiératique; comparaison des écritures  par les signes dans les papyrus du livre des morts du tome 2 de la Description d’Egypte </a:t>
            </a:r>
          </a:p>
          <a:p>
            <a:pPr>
              <a:buNone/>
            </a:pP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  classification des signes , déterminatif pour dieu</a:t>
            </a:r>
          </a:p>
          <a:p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Découverte  signes homophones pour le s</a:t>
            </a:r>
            <a:endParaRPr lang="fr-FR" sz="2800" b="1" dirty="0" smtClean="0">
              <a:cs typeface="Times New Roman" pitchFamily="18" charset="0"/>
            </a:endParaRPr>
          </a:p>
          <a:p>
            <a:r>
              <a:rPr lang="fr-FR" sz="2800" b="1" dirty="0" smtClean="0">
                <a:solidFill>
                  <a:srgbClr val="FF0000"/>
                </a:solidFill>
              </a:rPr>
              <a:t> </a:t>
            </a:r>
            <a:r>
              <a:rPr lang="fr-FR" sz="2800" b="1" dirty="0" smtClean="0"/>
              <a:t>participe à une révolte étudiante antimonarchiste</a:t>
            </a:r>
          </a:p>
          <a:p>
            <a:pPr>
              <a:buNone/>
            </a:pPr>
            <a:r>
              <a:rPr lang="fr-FR" sz="2800" b="1" dirty="0" smtClean="0">
                <a:solidFill>
                  <a:srgbClr val="FF0000"/>
                </a:solidFill>
              </a:rPr>
              <a:t>        </a:t>
            </a:r>
            <a:r>
              <a:rPr lang="fr-FR" sz="2800" b="1" dirty="0" smtClean="0"/>
              <a:t>il perd son poste ; retourne à Paris;</a:t>
            </a:r>
          </a:p>
          <a:p>
            <a:r>
              <a:rPr lang="fr-FR" sz="2800" b="1" dirty="0" smtClean="0"/>
              <a:t>Papyrus </a:t>
            </a:r>
            <a:r>
              <a:rPr lang="fr-FR" sz="2800" b="1" dirty="0" err="1" smtClean="0"/>
              <a:t>Casati</a:t>
            </a:r>
            <a:r>
              <a:rPr lang="fr-FR" sz="2800" b="1" dirty="0" smtClean="0"/>
              <a:t> :il y lit en démotique </a:t>
            </a:r>
            <a:r>
              <a:rPr lang="fr-FR" sz="2800" b="1" dirty="0" smtClean="0">
                <a:latin typeface="Symbol" pitchFamily="18" charset="2"/>
              </a:rPr>
              <a:t>PTLOMHS  </a:t>
            </a:r>
            <a:r>
              <a:rPr lang="fr-FR" sz="2800" b="1" dirty="0" smtClean="0"/>
              <a:t>et  </a:t>
            </a:r>
            <a:r>
              <a:rPr lang="fr-FR" sz="2800" b="1" dirty="0" smtClean="0">
                <a:latin typeface="Symbol" pitchFamily="18" charset="2"/>
              </a:rPr>
              <a:t>KLOPTR  (</a:t>
            </a:r>
            <a:r>
              <a:rPr lang="fr-FR" sz="2800" b="1" dirty="0" smtClean="0"/>
              <a:t>il n’y a pas toutes les voyelles)</a:t>
            </a:r>
            <a:endParaRPr lang="fr-FR" sz="2800" b="1" dirty="0" smtClean="0">
              <a:latin typeface="Symbol" pitchFamily="18" charset="2"/>
            </a:endParaRPr>
          </a:p>
          <a:p>
            <a:r>
              <a:rPr lang="fr-FR" sz="2800" b="1" dirty="0" smtClean="0"/>
              <a:t> décembre : il extrapole  sur la Pierre de Rosette  486 mots grecs  pour  1519 hiéroglyphes (dont 166 distincts) les hiéroglyphes ne sont donc  pas que des symboles ,des idéogrammes comme il le croyait</a:t>
            </a:r>
          </a:p>
          <a:p>
            <a:endParaRPr lang="fr-FR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/>
              <a:t>ETUDE   HIERATIQUE </a:t>
            </a:r>
            <a:endParaRPr lang="fr-FR" sz="3600" dirty="0"/>
          </a:p>
        </p:txBody>
      </p:sp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90" y="1614372"/>
            <a:ext cx="7470620" cy="4497618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Champollion &amp; le  démotique</a:t>
            </a:r>
            <a:br>
              <a:rPr lang="fr-FR" dirty="0" smtClean="0"/>
            </a:br>
            <a:r>
              <a:rPr lang="fr-FR" dirty="0" smtClean="0"/>
              <a:t>voyelles            PTLOMIS</a:t>
            </a:r>
            <a:br>
              <a:rPr lang="fr-FR" dirty="0" smtClean="0"/>
            </a:br>
            <a:endParaRPr lang="fr-FR" dirty="0"/>
          </a:p>
        </p:txBody>
      </p:sp>
      <p:pic>
        <p:nvPicPr>
          <p:cNvPr id="8" name="Espace réservé du contenu 7" descr="dem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62" y="1896269"/>
            <a:ext cx="8143875" cy="393382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                                           1822</a:t>
            </a:r>
            <a:r>
              <a:rPr lang="fr-FR" b="1" dirty="0" smtClean="0"/>
              <a:t> </a:t>
            </a:r>
          </a:p>
          <a:p>
            <a:pPr>
              <a:buNone/>
            </a:pPr>
            <a:r>
              <a:rPr lang="fr-FR" b="1" dirty="0" smtClean="0"/>
              <a:t> </a:t>
            </a:r>
            <a:r>
              <a:rPr lang="fr-FR" b="1" dirty="0" smtClean="0">
                <a:solidFill>
                  <a:srgbClr val="FF0000"/>
                </a:solidFill>
              </a:rPr>
              <a:t>janvier</a:t>
            </a:r>
            <a:r>
              <a:rPr lang="fr-FR" b="1" dirty="0" smtClean="0"/>
              <a:t> :cartouche  </a:t>
            </a:r>
            <a:r>
              <a:rPr lang="fr-FR" b="1" dirty="0" err="1" smtClean="0"/>
              <a:t>Cléopatre</a:t>
            </a:r>
            <a:r>
              <a:rPr lang="fr-FR" b="1" dirty="0" smtClean="0"/>
              <a:t> ;lit </a:t>
            </a:r>
            <a:r>
              <a:rPr lang="fr-FR" b="1" dirty="0"/>
              <a:t>A</a:t>
            </a:r>
            <a:r>
              <a:rPr lang="fr-FR" b="1" dirty="0" smtClean="0"/>
              <a:t>lexandre puis les empereurs romains</a:t>
            </a:r>
          </a:p>
          <a:p>
            <a:pPr>
              <a:buNone/>
            </a:pPr>
            <a:r>
              <a:rPr lang="fr-FR" b="1" dirty="0" smtClean="0"/>
              <a:t>parution t5 de la Description Egypte avec  la pierre de Rosette</a:t>
            </a:r>
          </a:p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Juillet</a:t>
            </a:r>
            <a:r>
              <a:rPr lang="fr-FR" b="1" dirty="0" smtClean="0"/>
              <a:t>  déterminatifs dieu ,étoile  du zodiaque de </a:t>
            </a:r>
            <a:r>
              <a:rPr lang="fr-FR" b="1" dirty="0" err="1" smtClean="0"/>
              <a:t>Dendera</a:t>
            </a:r>
            <a:endParaRPr lang="fr-FR" b="1" dirty="0" smtClean="0"/>
          </a:p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Aout</a:t>
            </a:r>
            <a:r>
              <a:rPr lang="fr-FR" b="1" dirty="0" smtClean="0"/>
              <a:t>  communication sur le démotique</a:t>
            </a:r>
          </a:p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14 septembre  </a:t>
            </a:r>
            <a:r>
              <a:rPr lang="fr-FR" b="1" dirty="0" smtClean="0"/>
              <a:t>Cartouche de Ramsès &amp; </a:t>
            </a:r>
            <a:r>
              <a:rPr lang="fr-FR" b="1" dirty="0" err="1" smtClean="0"/>
              <a:t>Thotmes</a:t>
            </a:r>
            <a:r>
              <a:rPr lang="fr-FR" b="1" dirty="0" smtClean="0"/>
              <a:t> ;  il tient son affaire  </a:t>
            </a:r>
          </a:p>
          <a:p>
            <a:pPr>
              <a:buNone/>
            </a:pPr>
            <a:r>
              <a:rPr lang="fr-FR" b="1" dirty="0" smtClean="0"/>
              <a:t> </a:t>
            </a:r>
            <a:r>
              <a:rPr lang="fr-FR" b="1" dirty="0" smtClean="0">
                <a:solidFill>
                  <a:srgbClr val="FF0000"/>
                </a:solidFill>
              </a:rPr>
              <a:t>27/09</a:t>
            </a:r>
            <a:r>
              <a:rPr lang="fr-FR" b="1" dirty="0" smtClean="0"/>
              <a:t> communication à l’académie des inscriptions  et lettre  à Mr Dacier écrite le 22/09</a:t>
            </a:r>
          </a:p>
          <a:p>
            <a:pPr>
              <a:buNone/>
            </a:pPr>
            <a:r>
              <a:rPr lang="fr-FR" b="1" dirty="0" smtClean="0"/>
              <a:t>Il lit 8 pages , devant une salle comble :Young , </a:t>
            </a:r>
            <a:r>
              <a:rPr lang="fr-FR" b="1" dirty="0" err="1" smtClean="0"/>
              <a:t>Sacy</a:t>
            </a:r>
            <a:r>
              <a:rPr lang="fr-FR" b="1" dirty="0" smtClean="0"/>
              <a:t> </a:t>
            </a:r>
          </a:p>
          <a:p>
            <a:pPr>
              <a:buNone/>
            </a:pPr>
            <a:endParaRPr lang="fr-FR" b="1" dirty="0" smtClean="0"/>
          </a:p>
          <a:p>
            <a:pPr>
              <a:buNone/>
            </a:pPr>
            <a:r>
              <a:rPr lang="fr-FR" sz="2400" b="1" dirty="0" smtClean="0">
                <a:solidFill>
                  <a:srgbClr val="FF0000"/>
                </a:solidFill>
              </a:rPr>
              <a:t>08/10</a:t>
            </a:r>
            <a:r>
              <a:rPr lang="fr-FR" sz="2400" b="1" dirty="0" smtClean="0"/>
              <a:t>  il visite l’exposition de </a:t>
            </a:r>
            <a:r>
              <a:rPr lang="fr-FR" sz="2400" b="1" dirty="0" err="1" smtClean="0"/>
              <a:t>Belzoni</a:t>
            </a:r>
            <a:r>
              <a:rPr lang="fr-FR" sz="2400" b="1" dirty="0" smtClean="0"/>
              <a:t>  sur la tombe de </a:t>
            </a:r>
            <a:r>
              <a:rPr lang="fr-FR" sz="2400" b="1" dirty="0" err="1" smtClean="0"/>
              <a:t>sethi</a:t>
            </a:r>
            <a:r>
              <a:rPr lang="fr-FR" sz="2400" b="1" dirty="0" smtClean="0"/>
              <a:t> 1er</a:t>
            </a:r>
          </a:p>
          <a:p>
            <a:endParaRPr lang="fr-FR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8" r="148"/>
          <a:stretch>
            <a:fillRect/>
          </a:stretch>
        </p:blipFill>
        <p:spPr>
          <a:xfrm>
            <a:off x="755650" y="612775"/>
            <a:ext cx="7777163" cy="4976813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dirty="0" smtClean="0"/>
              <a:t>Signes homophones  :comparer 29 et 31 chouette</a:t>
            </a:r>
            <a:endParaRPr lang="fr-FR" sz="2800" dirty="0"/>
          </a:p>
        </p:txBody>
      </p:sp>
      <p:pic>
        <p:nvPicPr>
          <p:cNvPr id="6" name="Espace réservé du contenu 5" descr="hieroglyphPLanche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63246" y="1600200"/>
            <a:ext cx="6617507" cy="4525963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Raisonnement de J.F.Champollion</a:t>
            </a:r>
            <a:endParaRPr lang="fr-FR" dirty="0"/>
          </a:p>
        </p:txBody>
      </p:sp>
      <p:pic>
        <p:nvPicPr>
          <p:cNvPr id="6" name="Espace réservé du contenu 5" descr="lettredacierchamp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63662"/>
            <a:ext cx="8229600" cy="3999038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1822 Découvertes de Champollion</a:t>
            </a:r>
            <a:endParaRPr lang="fr-FR" dirty="0"/>
          </a:p>
        </p:txBody>
      </p:sp>
      <p:pic>
        <p:nvPicPr>
          <p:cNvPr id="8" name="Espace réservé du contenu 7" descr="champ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36681"/>
            <a:ext cx="8229600" cy="4253000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Espace réservé du contenu 18" descr="champo2Ramse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35681" y="1600200"/>
            <a:ext cx="2881638" cy="4525963"/>
          </a:xfrm>
        </p:spPr>
      </p:pic>
      <p:sp>
        <p:nvSpPr>
          <p:cNvPr id="16" name="Espace réservé du contenu 1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dirty="0" smtClean="0"/>
              <a:t>Lettre de Champollion à Young</a:t>
            </a:r>
          </a:p>
          <a:p>
            <a:pPr>
              <a:buNone/>
            </a:pPr>
            <a:r>
              <a:rPr lang="fr-FR" dirty="0" smtClean="0"/>
              <a:t>le 23 novembre 1822</a:t>
            </a:r>
          </a:p>
          <a:p>
            <a:r>
              <a:rPr lang="fr-FR" dirty="0" smtClean="0"/>
              <a:t>Il y explique le nom de </a:t>
            </a:r>
            <a:r>
              <a:rPr lang="fr-FR" dirty="0" err="1" smtClean="0"/>
              <a:t>Ramses</a:t>
            </a:r>
            <a:r>
              <a:rPr lang="fr-FR" dirty="0" smtClean="0"/>
              <a:t> et </a:t>
            </a:r>
            <a:r>
              <a:rPr lang="fr-FR" dirty="0" err="1" smtClean="0"/>
              <a:t>Thotmes</a:t>
            </a:r>
            <a:endParaRPr lang="fr-FR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>
            <a:normAutofit fontScale="90000"/>
          </a:bodyPr>
          <a:lstStyle/>
          <a:p>
            <a:pPr algn="l"/>
            <a:r>
              <a:rPr lang="fr-FR" dirty="0" smtClean="0"/>
              <a:t>                   COPTE </a:t>
            </a:r>
            <a:br>
              <a:rPr lang="fr-FR" dirty="0" smtClean="0"/>
            </a:br>
            <a:r>
              <a:rPr lang="fr-FR" sz="1800" b="1" dirty="0" smtClean="0"/>
              <a:t>En </a:t>
            </a:r>
            <a:r>
              <a:rPr lang="fr-FR" sz="1800" b="1" dirty="0"/>
              <a:t>1626 Pietro </a:t>
            </a:r>
            <a:r>
              <a:rPr lang="fr-FR" sz="1800" b="1" dirty="0" err="1"/>
              <a:t>della</a:t>
            </a:r>
            <a:r>
              <a:rPr lang="fr-FR" sz="1800" b="1" dirty="0"/>
              <a:t> Valle rapporte des grammaires et lexique coptes</a:t>
            </a:r>
            <a:r>
              <a:rPr lang="fr-FR" sz="1800" b="1" dirty="0" smtClean="0"/>
              <a:t/>
            </a:r>
            <a:br>
              <a:rPr lang="fr-FR" sz="1800" b="1" dirty="0" smtClean="0"/>
            </a:br>
            <a:r>
              <a:rPr lang="fr-FR" sz="1800" b="1" dirty="0" smtClean="0"/>
              <a:t> 1636 et 1644 (lingua </a:t>
            </a:r>
            <a:r>
              <a:rPr lang="fr-FR" sz="1800" b="1" dirty="0" err="1" smtClean="0"/>
              <a:t>aegyptiaca</a:t>
            </a:r>
            <a:r>
              <a:rPr lang="fr-FR" sz="1800" b="1" dirty="0" smtClean="0"/>
              <a:t> ) le savant polyglotte  Athanase Kircher  fait connaitre le copte</a:t>
            </a:r>
            <a:br>
              <a:rPr lang="fr-FR" sz="1800" b="1" dirty="0" smtClean="0"/>
            </a:br>
            <a:r>
              <a:rPr lang="fr-FR" sz="1800" b="1" dirty="0" smtClean="0"/>
              <a:t>et pense  </a:t>
            </a:r>
            <a:r>
              <a:rPr lang="fr-FR" sz="1800" b="1" smtClean="0"/>
              <a:t>avec raison que </a:t>
            </a:r>
            <a:r>
              <a:rPr lang="fr-FR" sz="1800" b="1" dirty="0" smtClean="0"/>
              <a:t>c’est l’ultime forme de la langue des anciens Egyptiens</a:t>
            </a:r>
            <a:endParaRPr lang="fr-FR" sz="1800" b="1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6347048" cy="4997152"/>
          </a:xfrm>
        </p:spPr>
        <p:txBody>
          <a:bodyPr>
            <a:noAutofit/>
          </a:bodyPr>
          <a:lstStyle/>
          <a:p>
            <a:r>
              <a:rPr lang="fr-FR" sz="1800" dirty="0" smtClean="0"/>
              <a:t>A partir d’environ +250 apparait l’écriture copte 24 lettres du grec (dont 7 voyelles) +7 lettres issue du démotique  </a:t>
            </a:r>
            <a:r>
              <a:rPr lang="fr-FR" sz="1800" dirty="0" err="1" smtClean="0"/>
              <a:t>chai,fai,hori</a:t>
            </a:r>
            <a:r>
              <a:rPr lang="fr-FR" sz="1800" dirty="0" smtClean="0"/>
              <a:t> ,</a:t>
            </a:r>
            <a:r>
              <a:rPr lang="fr-FR" sz="1800" dirty="0" err="1" smtClean="0"/>
              <a:t>kh,tch,tji,kj</a:t>
            </a:r>
            <a:r>
              <a:rPr lang="fr-FR" sz="1800" dirty="0" smtClean="0"/>
              <a:t>;</a:t>
            </a:r>
          </a:p>
          <a:p>
            <a:r>
              <a:rPr lang="fr-FR" sz="1800" dirty="0" smtClean="0"/>
              <a:t> certaines lettres ne servent que pour les noms grecs comme le X ,D ;  D et T </a:t>
            </a:r>
            <a:r>
              <a:rPr lang="fr-FR" sz="1800" dirty="0" err="1" smtClean="0"/>
              <a:t>confondus;gamma</a:t>
            </a:r>
            <a:r>
              <a:rPr lang="fr-FR" sz="1800" dirty="0" smtClean="0"/>
              <a:t> est k; la lettre r s’appelle </a:t>
            </a:r>
            <a:r>
              <a:rPr lang="fr-FR" sz="1800" dirty="0" err="1" smtClean="0"/>
              <a:t>ro</a:t>
            </a:r>
            <a:r>
              <a:rPr lang="fr-FR" sz="1800" dirty="0" smtClean="0"/>
              <a:t> </a:t>
            </a:r>
          </a:p>
          <a:p>
            <a:r>
              <a:rPr lang="fr-FR" sz="1800" dirty="0" smtClean="0"/>
              <a:t>Voyelles brèves a, </a:t>
            </a:r>
            <a:r>
              <a:rPr lang="fr-FR" sz="1800" dirty="0" smtClean="0">
                <a:latin typeface="Symbol" pitchFamily="18" charset="2"/>
              </a:rPr>
              <a:t>e</a:t>
            </a:r>
            <a:r>
              <a:rPr lang="fr-FR" sz="1800" dirty="0" smtClean="0"/>
              <a:t> ,</a:t>
            </a:r>
            <a:r>
              <a:rPr lang="fr-FR" sz="1800" dirty="0" err="1" smtClean="0"/>
              <a:t>o,i</a:t>
            </a:r>
            <a:r>
              <a:rPr lang="fr-FR" sz="1800" dirty="0" smtClean="0"/>
              <a:t> ;longues i, H ,</a:t>
            </a:r>
            <a:r>
              <a:rPr lang="fr-FR" sz="1800" dirty="0" smtClean="0">
                <a:latin typeface="Symbol" pitchFamily="18" charset="2"/>
              </a:rPr>
              <a:t>w, </a:t>
            </a:r>
            <a:r>
              <a:rPr lang="fr-FR" sz="1800" dirty="0" err="1" smtClean="0">
                <a:latin typeface="Symbol" pitchFamily="18" charset="2"/>
              </a:rPr>
              <a:t>og</a:t>
            </a:r>
            <a:r>
              <a:rPr lang="fr-FR" sz="1800" dirty="0" smtClean="0">
                <a:latin typeface="Symbol" pitchFamily="18" charset="2"/>
              </a:rPr>
              <a:t>  (</a:t>
            </a:r>
            <a:r>
              <a:rPr lang="fr-FR" sz="1800" dirty="0" err="1" smtClean="0">
                <a:latin typeface="Symbol" pitchFamily="18" charset="2"/>
                <a:cs typeface="Times New Roman" pitchFamily="18" charset="0"/>
              </a:rPr>
              <a:t>og</a:t>
            </a:r>
            <a:r>
              <a:rPr lang="fr-FR" sz="1800" dirty="0" smtClean="0">
                <a:latin typeface="Times New Roman" pitchFamily="18" charset="0"/>
                <a:cs typeface="Times New Roman" pitchFamily="18" charset="0"/>
              </a:rPr>
              <a:t> peut être voyelle ou  ,ou semi consonne w comme ouate, watt)</a:t>
            </a:r>
          </a:p>
          <a:p>
            <a:r>
              <a:rPr lang="fr-FR" sz="1800" dirty="0" smtClean="0"/>
              <a:t>De gauche à droite; mots souvent plus courts qu’en grec</a:t>
            </a:r>
          </a:p>
          <a:p>
            <a:r>
              <a:rPr lang="fr-FR" sz="1800" dirty="0" smtClean="0"/>
              <a:t>3 grands dialectes ,différenciés surtout par les voyelles:  sahidique (sud),</a:t>
            </a:r>
            <a:r>
              <a:rPr lang="fr-FR" sz="1800" dirty="0" err="1" smtClean="0"/>
              <a:t>bohaïrique</a:t>
            </a:r>
            <a:r>
              <a:rPr lang="fr-FR" sz="1800" dirty="0" smtClean="0"/>
              <a:t> (delta) ,</a:t>
            </a:r>
            <a:r>
              <a:rPr lang="fr-FR" sz="1800" dirty="0" err="1" smtClean="0"/>
              <a:t>fayoumique</a:t>
            </a:r>
            <a:r>
              <a:rPr lang="fr-FR" sz="1800" dirty="0" smtClean="0"/>
              <a:t>  où le R est L    </a:t>
            </a:r>
            <a:r>
              <a:rPr lang="fr-FR" sz="1800" dirty="0" err="1" smtClean="0"/>
              <a:t>elp</a:t>
            </a:r>
            <a:r>
              <a:rPr lang="fr-FR" sz="1800" dirty="0" smtClean="0"/>
              <a:t>=</a:t>
            </a:r>
            <a:r>
              <a:rPr lang="fr-FR" sz="1800" dirty="0" err="1" smtClean="0"/>
              <a:t>erep</a:t>
            </a:r>
            <a:r>
              <a:rPr lang="fr-FR" sz="1800" dirty="0" smtClean="0"/>
              <a:t>=</a:t>
            </a:r>
            <a:r>
              <a:rPr lang="fr-FR" sz="1800" dirty="0" err="1" smtClean="0"/>
              <a:t>vin;Au</a:t>
            </a:r>
            <a:r>
              <a:rPr lang="fr-FR" sz="1800" dirty="0" smtClean="0"/>
              <a:t> </a:t>
            </a:r>
            <a:r>
              <a:rPr lang="fr-FR" sz="1800" dirty="0" smtClean="0"/>
              <a:t>sud le s devient souvent </a:t>
            </a:r>
            <a:r>
              <a:rPr lang="fr-FR" sz="1800" dirty="0" err="1" smtClean="0"/>
              <a:t>ch</a:t>
            </a:r>
            <a:endParaRPr lang="fr-FR" sz="1800" dirty="0" smtClean="0"/>
          </a:p>
          <a:p>
            <a:pPr>
              <a:buNone/>
            </a:pPr>
            <a:r>
              <a:rPr lang="fr-FR" sz="1800" dirty="0" smtClean="0"/>
              <a:t> mots: </a:t>
            </a:r>
            <a:r>
              <a:rPr lang="fr-FR" sz="1800" b="1" dirty="0" err="1" smtClean="0"/>
              <a:t>khemi</a:t>
            </a:r>
            <a:r>
              <a:rPr lang="fr-FR" sz="1800" b="1" dirty="0" smtClean="0"/>
              <a:t>=Egypte (au sud </a:t>
            </a:r>
            <a:r>
              <a:rPr lang="fr-FR" sz="1800" b="1" dirty="0" err="1" smtClean="0"/>
              <a:t>Khéme</a:t>
            </a:r>
            <a:r>
              <a:rPr lang="fr-FR" sz="1800" dirty="0" smtClean="0"/>
              <a:t>), </a:t>
            </a:r>
            <a:r>
              <a:rPr lang="fr-FR" sz="1800" dirty="0" err="1" smtClean="0"/>
              <a:t>ro</a:t>
            </a:r>
            <a:r>
              <a:rPr lang="fr-FR" sz="1800" dirty="0" smtClean="0"/>
              <a:t> =  bouche, porte,  ho=face , hi=sur ;   </a:t>
            </a:r>
            <a:r>
              <a:rPr lang="fr-FR" sz="1800" dirty="0" err="1" smtClean="0"/>
              <a:t>may</a:t>
            </a:r>
            <a:r>
              <a:rPr lang="fr-FR" sz="1800" dirty="0" smtClean="0"/>
              <a:t>  ,mou=mère  ,  </a:t>
            </a:r>
            <a:r>
              <a:rPr lang="fr-FR" sz="1800" dirty="0" err="1" smtClean="0"/>
              <a:t>re</a:t>
            </a:r>
            <a:r>
              <a:rPr lang="fr-FR" sz="1800" dirty="0" smtClean="0"/>
              <a:t> =soleil, </a:t>
            </a:r>
            <a:r>
              <a:rPr lang="fr-FR" sz="1800" dirty="0" err="1" smtClean="0"/>
              <a:t>ran</a:t>
            </a:r>
            <a:r>
              <a:rPr lang="fr-FR" sz="1800" dirty="0" smtClean="0"/>
              <a:t> = nom,  </a:t>
            </a:r>
            <a:r>
              <a:rPr lang="fr-FR" sz="1800" dirty="0" err="1" smtClean="0"/>
              <a:t>nout</a:t>
            </a:r>
            <a:r>
              <a:rPr lang="fr-FR" sz="1800" dirty="0" smtClean="0"/>
              <a:t> = dieu, lait=</a:t>
            </a:r>
            <a:r>
              <a:rPr lang="fr-FR" sz="1800" dirty="0" err="1" smtClean="0"/>
              <a:t>erote</a:t>
            </a:r>
            <a:r>
              <a:rPr lang="fr-FR" sz="1800" dirty="0" smtClean="0"/>
              <a:t>;  </a:t>
            </a:r>
            <a:r>
              <a:rPr lang="fr-FR" sz="1800" dirty="0" err="1" smtClean="0"/>
              <a:t>mei</a:t>
            </a:r>
            <a:r>
              <a:rPr lang="fr-FR" sz="1800" dirty="0" smtClean="0"/>
              <a:t> =aimer, </a:t>
            </a:r>
            <a:r>
              <a:rPr lang="fr-FR" sz="1800" dirty="0" err="1" smtClean="0"/>
              <a:t>chei</a:t>
            </a:r>
            <a:r>
              <a:rPr lang="fr-FR" sz="1800" dirty="0" smtClean="0"/>
              <a:t>=bassin ; maitre=nib;  Donner naissance=</a:t>
            </a:r>
            <a:r>
              <a:rPr lang="fr-FR" sz="1800" dirty="0" err="1" smtClean="0"/>
              <a:t>mici</a:t>
            </a:r>
            <a:r>
              <a:rPr lang="fr-FR" sz="1800" dirty="0" smtClean="0"/>
              <a:t>; lune=</a:t>
            </a:r>
            <a:r>
              <a:rPr lang="fr-FR" sz="1800" dirty="0" err="1" smtClean="0"/>
              <a:t>ioh</a:t>
            </a:r>
            <a:r>
              <a:rPr lang="fr-FR" sz="1800" dirty="0" smtClean="0"/>
              <a:t>   </a:t>
            </a:r>
          </a:p>
          <a:p>
            <a:r>
              <a:rPr lang="fr-FR" sz="1800" b="1" dirty="0" smtClean="0"/>
              <a:t>chéri=</a:t>
            </a:r>
            <a:r>
              <a:rPr lang="fr-FR" sz="1800" b="1" dirty="0" err="1" smtClean="0"/>
              <a:t>fils;œil</a:t>
            </a:r>
            <a:r>
              <a:rPr lang="fr-FR" sz="1800" b="1" dirty="0" smtClean="0"/>
              <a:t>=bal  </a:t>
            </a:r>
            <a:r>
              <a:rPr lang="fr-FR" sz="1800" b="1" dirty="0" err="1" smtClean="0"/>
              <a:t>noufe</a:t>
            </a:r>
            <a:r>
              <a:rPr lang="fr-FR" sz="1800" b="1" dirty="0" smtClean="0"/>
              <a:t>=bon   ; </a:t>
            </a:r>
            <a:r>
              <a:rPr lang="fr-FR" sz="1800" b="1" dirty="0" err="1" smtClean="0"/>
              <a:t>noufer</a:t>
            </a:r>
            <a:r>
              <a:rPr lang="fr-FR" sz="1800" b="1" dirty="0" smtClean="0"/>
              <a:t>=être bon, profitable, </a:t>
            </a:r>
            <a:r>
              <a:rPr lang="fr-FR" sz="1800" b="1" dirty="0" err="1" smtClean="0"/>
              <a:t>nofre</a:t>
            </a:r>
            <a:r>
              <a:rPr lang="fr-FR" sz="1800" b="1" dirty="0" smtClean="0"/>
              <a:t>=profit </a:t>
            </a:r>
          </a:p>
          <a:p>
            <a:pPr>
              <a:buNone/>
            </a:pPr>
            <a:endParaRPr lang="fr-FR" sz="1800" dirty="0" smtClean="0"/>
          </a:p>
          <a:p>
            <a:pPr>
              <a:buNone/>
            </a:pPr>
            <a:endParaRPr lang="fr-FR" sz="1800" dirty="0"/>
          </a:p>
        </p:txBody>
      </p:sp>
      <p:pic>
        <p:nvPicPr>
          <p:cNvPr id="7" name="Espace réservé du contenu 6" descr="copt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876256" y="2492896"/>
            <a:ext cx="2027237" cy="1604288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632848" cy="576064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 hiéroglyphe ms</a:t>
            </a:r>
            <a:br>
              <a:rPr lang="fr-FR" dirty="0" smtClean="0"/>
            </a:br>
            <a:endParaRPr lang="fr-FR" dirty="0"/>
          </a:p>
        </p:txBody>
      </p:sp>
      <p:pic>
        <p:nvPicPr>
          <p:cNvPr id="8" name="Espace réservé du contenu 7" descr="ramsese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2420888"/>
            <a:ext cx="5688632" cy="3168352"/>
          </a:xfrm>
        </p:spPr>
      </p:pic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>
          <a:xfrm>
            <a:off x="2267744" y="1124745"/>
            <a:ext cx="4042792" cy="13681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000" b="1" dirty="0" smtClean="0"/>
              <a:t>       la pierre de Rosette confirme  que ce signe correspond à  naissance; en copte </a:t>
            </a:r>
            <a:r>
              <a:rPr lang="fr-FR" sz="2000" b="1" dirty="0" err="1" smtClean="0"/>
              <a:t>micé</a:t>
            </a:r>
            <a:r>
              <a:rPr lang="fr-FR" sz="2000" b="1" dirty="0" smtClean="0"/>
              <a:t> soit ms</a:t>
            </a:r>
          </a:p>
          <a:p>
            <a:pPr>
              <a:buNone/>
            </a:pPr>
            <a:endParaRPr lang="fr-FR" sz="1800" dirty="0" smtClean="0"/>
          </a:p>
          <a:p>
            <a:pPr>
              <a:buNone/>
            </a:pPr>
            <a:endParaRPr lang="fr-FR" sz="1800" dirty="0"/>
          </a:p>
          <a:p>
            <a:pPr>
              <a:buNone/>
            </a:pPr>
            <a:endParaRPr lang="fr-FR" sz="1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  Lettre à Mr Dacier </a:t>
            </a:r>
            <a:r>
              <a:rPr lang="fr-FR" sz="1400" dirty="0" smtClean="0"/>
              <a:t>secrétaire de  l’Académie des belles lettres</a:t>
            </a:r>
            <a:br>
              <a:rPr lang="fr-FR" sz="1400" dirty="0" smtClean="0"/>
            </a:br>
            <a:r>
              <a:rPr lang="fr-FR" sz="1400" dirty="0" smtClean="0"/>
              <a:t>et  ami du frère de Champollion</a:t>
            </a:r>
            <a:endParaRPr lang="fr-FR" sz="1400" dirty="0"/>
          </a:p>
        </p:txBody>
      </p:sp>
      <p:pic>
        <p:nvPicPr>
          <p:cNvPr id="4" name="Espace réservé du contenu 3" descr="letrredaci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5448" y="1600200"/>
            <a:ext cx="8093104" cy="4525963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Résumé de la lettre lue le 27/09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637112"/>
          </a:xfrm>
        </p:spPr>
        <p:txBody>
          <a:bodyPr>
            <a:normAutofit fontScale="92500" lnSpcReduction="10000"/>
          </a:bodyPr>
          <a:lstStyle/>
          <a:p>
            <a:r>
              <a:rPr lang="fr-FR" sz="2400" b="1" dirty="0" smtClean="0"/>
              <a:t>Comparaison </a:t>
            </a:r>
            <a:r>
              <a:rPr lang="fr-FR" sz="2400" b="1" dirty="0" err="1" smtClean="0"/>
              <a:t>Ptolémé</a:t>
            </a:r>
            <a:r>
              <a:rPr lang="fr-FR" sz="2400" b="1" dirty="0" smtClean="0"/>
              <a:t>  - </a:t>
            </a:r>
            <a:r>
              <a:rPr lang="fr-FR" sz="2400" b="1" dirty="0" err="1" smtClean="0"/>
              <a:t>Cleopatre</a:t>
            </a:r>
            <a:r>
              <a:rPr lang="fr-FR" sz="2400" b="1" dirty="0" smtClean="0"/>
              <a:t> pour trouver la valeur phonétique des </a:t>
            </a:r>
            <a:r>
              <a:rPr lang="fr-FR" sz="2400" b="1" dirty="0" err="1" smtClean="0"/>
              <a:t>hieroglyphes</a:t>
            </a:r>
            <a:endParaRPr lang="fr-FR" sz="2400" b="1" dirty="0" smtClean="0"/>
          </a:p>
          <a:p>
            <a:r>
              <a:rPr lang="fr-FR" sz="2400" b="1" dirty="0" smtClean="0"/>
              <a:t>Alexandre</a:t>
            </a:r>
          </a:p>
          <a:p>
            <a:r>
              <a:rPr lang="fr-FR" sz="2400" b="1" dirty="0" smtClean="0"/>
              <a:t>Hiéroglyphe L et R :en dialecte copte de moyenne Egypte on confond ses 2 sons. </a:t>
            </a:r>
          </a:p>
          <a:p>
            <a:r>
              <a:rPr lang="fr-FR" sz="2400" b="1" dirty="0" smtClean="0"/>
              <a:t>Un son peut avoir plusieurs signes  comme pain t et main d, S, M</a:t>
            </a:r>
          </a:p>
          <a:p>
            <a:r>
              <a:rPr lang="fr-FR" sz="2400" b="1" dirty="0" smtClean="0"/>
              <a:t>Empereurs romains dans la Description de l’Egypte: César , Tibère, Trajan, Hadrien  </a:t>
            </a:r>
          </a:p>
          <a:p>
            <a:r>
              <a:rPr lang="fr-FR" sz="2400" b="1" dirty="0" smtClean="0"/>
              <a:t>Les voyelles sont secondaires comme en hébreu ou arabe</a:t>
            </a:r>
          </a:p>
          <a:p>
            <a:pPr>
              <a:buNone/>
            </a:pPr>
            <a:r>
              <a:rPr lang="fr-FR" sz="2400" b="1" dirty="0" smtClean="0"/>
              <a:t>on écrit les voyelles longues</a:t>
            </a:r>
          </a:p>
          <a:p>
            <a:r>
              <a:rPr lang="fr-FR" sz="2400" b="1" dirty="0" smtClean="0"/>
              <a:t>le son des hiéroglyphes  =  début du signe </a:t>
            </a:r>
          </a:p>
          <a:p>
            <a:pPr>
              <a:buNone/>
            </a:pPr>
            <a:r>
              <a:rPr lang="fr-FR" sz="2400" b="1" dirty="0" err="1" smtClean="0"/>
              <a:t>Lion,lionne</a:t>
            </a:r>
            <a:r>
              <a:rPr lang="fr-FR" sz="2400" b="1" dirty="0" smtClean="0"/>
              <a:t>= Labo  (</a:t>
            </a:r>
            <a:r>
              <a:rPr lang="fr-FR" sz="2400" b="1" dirty="0" err="1" smtClean="0"/>
              <a:t>lebieh</a:t>
            </a:r>
            <a:r>
              <a:rPr lang="fr-FR" sz="2400" b="1" dirty="0" smtClean="0"/>
              <a:t> en hébreu)  , bouche =</a:t>
            </a:r>
            <a:r>
              <a:rPr lang="fr-FR" sz="2400" b="1" dirty="0" err="1" smtClean="0"/>
              <a:t>Ro</a:t>
            </a:r>
            <a:r>
              <a:rPr lang="fr-FR" sz="2400" b="1" dirty="0" smtClean="0"/>
              <a:t> , main </a:t>
            </a:r>
            <a:r>
              <a:rPr lang="fr-FR" sz="2400" b="1" dirty="0" err="1" smtClean="0"/>
              <a:t>Tot</a:t>
            </a:r>
            <a:endParaRPr lang="fr-FR" sz="2400" b="1" dirty="0" smtClean="0"/>
          </a:p>
          <a:p>
            <a:pPr>
              <a:buNone/>
            </a:pPr>
            <a:endParaRPr lang="fr-FR" sz="2400" b="1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461px-Jean-François_Champollion_-_Lettre_à_M._Dacier_relative_à_l'alphabet_des_hiéroglyphes_phonétiques,_p.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260648"/>
            <a:ext cx="5472608" cy="6264696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9"/>
          <p:cNvSpPr>
            <a:spLocks noGrp="1"/>
          </p:cNvSpPr>
          <p:nvPr>
            <p:ph sz="half" idx="1"/>
          </p:nvPr>
        </p:nvSpPr>
        <p:spPr>
          <a:xfrm>
            <a:off x="457200" y="692696"/>
            <a:ext cx="4258816" cy="5433467"/>
          </a:xfrm>
        </p:spPr>
        <p:txBody>
          <a:bodyPr>
            <a:normAutofit fontScale="62500" lnSpcReduction="20000"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1823 </a:t>
            </a:r>
            <a:r>
              <a:rPr lang="fr-FR" b="1" dirty="0" smtClean="0"/>
              <a:t>panthéon égyptien </a:t>
            </a:r>
            <a:r>
              <a:rPr lang="fr-FR" sz="1500" b="1" dirty="0" smtClean="0"/>
              <a:t>(erreurs )</a:t>
            </a:r>
          </a:p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    </a:t>
            </a:r>
            <a:r>
              <a:rPr lang="fr-FR" b="1" dirty="0" smtClean="0"/>
              <a:t> Précis du système hiéroglyphique,</a:t>
            </a:r>
          </a:p>
          <a:p>
            <a:pPr>
              <a:buNone/>
            </a:pPr>
            <a:r>
              <a:rPr lang="fr-FR" b="1" dirty="0" smtClean="0"/>
              <a:t>      publié en 1824 (500 ventes&gt;5000Fr ouvrier=4Fr/jour 30 pains)</a:t>
            </a:r>
          </a:p>
          <a:p>
            <a:r>
              <a:rPr lang="fr-FR" b="1" dirty="0" smtClean="0">
                <a:solidFill>
                  <a:srgbClr val="FF0000"/>
                </a:solidFill>
              </a:rPr>
              <a:t>1824</a:t>
            </a:r>
            <a:r>
              <a:rPr lang="fr-FR" b="1" dirty="0" smtClean="0"/>
              <a:t> Londres ? naissance de sa fille </a:t>
            </a:r>
            <a:r>
              <a:rPr lang="fr-FR" b="1" dirty="0" err="1" smtClean="0"/>
              <a:t>Zoraïde</a:t>
            </a:r>
            <a:r>
              <a:rPr lang="fr-FR" b="1" dirty="0" smtClean="0"/>
              <a:t> ; voyage à Turin (collection </a:t>
            </a:r>
            <a:r>
              <a:rPr lang="fr-FR" b="1" dirty="0" err="1" smtClean="0"/>
              <a:t>Drovetti</a:t>
            </a:r>
            <a:r>
              <a:rPr lang="fr-FR" b="1" dirty="0" smtClean="0"/>
              <a:t>)</a:t>
            </a:r>
            <a:endParaRPr lang="fr-FR" b="1" dirty="0" smtClean="0">
              <a:solidFill>
                <a:srgbClr val="FF0000"/>
              </a:solidFill>
            </a:endParaRPr>
          </a:p>
          <a:p>
            <a:r>
              <a:rPr lang="fr-FR" b="1" dirty="0" smtClean="0">
                <a:solidFill>
                  <a:srgbClr val="FF0000"/>
                </a:solidFill>
              </a:rPr>
              <a:t>1826</a:t>
            </a:r>
            <a:r>
              <a:rPr lang="fr-FR" b="1" dirty="0" smtClean="0"/>
              <a:t>  collections </a:t>
            </a:r>
            <a:r>
              <a:rPr lang="fr-FR" b="1" dirty="0" err="1" smtClean="0"/>
              <a:t>salt</a:t>
            </a:r>
            <a:r>
              <a:rPr lang="fr-FR" b="1" dirty="0" smtClean="0"/>
              <a:t> ;</a:t>
            </a:r>
          </a:p>
          <a:p>
            <a:pPr>
              <a:buNone/>
            </a:pPr>
            <a:r>
              <a:rPr lang="fr-FR" b="1" dirty="0" smtClean="0"/>
              <a:t>Charles X le nomme conservateur des antiquités égyptiennes au Louvre</a:t>
            </a:r>
          </a:p>
          <a:p>
            <a:r>
              <a:rPr lang="fr-FR" b="1" dirty="0" smtClean="0">
                <a:solidFill>
                  <a:srgbClr val="FF0000"/>
                </a:solidFill>
              </a:rPr>
              <a:t>1828 -1830  </a:t>
            </a:r>
            <a:r>
              <a:rPr lang="fr-FR" b="1" dirty="0" smtClean="0"/>
              <a:t>voyage en Egypte avec </a:t>
            </a:r>
            <a:r>
              <a:rPr lang="fr-FR" b="1" dirty="0" err="1" smtClean="0"/>
              <a:t>Rosellini</a:t>
            </a:r>
            <a:r>
              <a:rPr lang="fr-FR" b="1" dirty="0" smtClean="0"/>
              <a:t> </a:t>
            </a:r>
          </a:p>
          <a:p>
            <a:r>
              <a:rPr lang="fr-FR" b="1" dirty="0" smtClean="0">
                <a:solidFill>
                  <a:srgbClr val="FF0000"/>
                </a:solidFill>
              </a:rPr>
              <a:t>1831</a:t>
            </a:r>
            <a:r>
              <a:rPr lang="fr-FR" b="1" dirty="0" smtClean="0"/>
              <a:t> chaire d ’égyptologie au Collège de France</a:t>
            </a:r>
          </a:p>
          <a:p>
            <a:r>
              <a:rPr lang="fr-FR" b="1" dirty="0" smtClean="0">
                <a:solidFill>
                  <a:srgbClr val="FF0000"/>
                </a:solidFill>
              </a:rPr>
              <a:t>1832</a:t>
            </a:r>
            <a:r>
              <a:rPr lang="fr-FR" b="1" dirty="0" smtClean="0"/>
              <a:t> il meurt  ;</a:t>
            </a:r>
          </a:p>
          <a:p>
            <a:pPr>
              <a:buNone/>
            </a:pPr>
            <a:r>
              <a:rPr lang="fr-FR" b="1" dirty="0" smtClean="0"/>
              <a:t>   il est enterré au père Lachaise</a:t>
            </a:r>
          </a:p>
          <a:p>
            <a:r>
              <a:rPr lang="fr-FR" b="1" dirty="0" smtClean="0">
                <a:solidFill>
                  <a:srgbClr val="FF0000"/>
                </a:solidFill>
              </a:rPr>
              <a:t>1833 </a:t>
            </a:r>
            <a:r>
              <a:rPr lang="fr-FR" b="1" dirty="0" smtClean="0"/>
              <a:t>3000 Fr annuel pour sa veuve</a:t>
            </a:r>
          </a:p>
          <a:p>
            <a:r>
              <a:rPr lang="fr-FR" b="1" dirty="0" smtClean="0">
                <a:solidFill>
                  <a:srgbClr val="FF0000"/>
                </a:solidFill>
              </a:rPr>
              <a:t>1836 </a:t>
            </a:r>
            <a:r>
              <a:rPr lang="fr-FR" b="1" dirty="0" smtClean="0"/>
              <a:t>son frère publie  sa grammaire Obélisque concorde</a:t>
            </a:r>
          </a:p>
          <a:p>
            <a:r>
              <a:rPr lang="fr-FR" b="1" dirty="0" smtClean="0">
                <a:solidFill>
                  <a:srgbClr val="FF0000"/>
                </a:solidFill>
              </a:rPr>
              <a:t>1841</a:t>
            </a:r>
            <a:r>
              <a:rPr lang="fr-FR" b="1" dirty="0" smtClean="0"/>
              <a:t> dictionnaire</a:t>
            </a:r>
          </a:p>
          <a:p>
            <a:endParaRPr lang="fr-FR" dirty="0"/>
          </a:p>
        </p:txBody>
      </p:sp>
      <p:pic>
        <p:nvPicPr>
          <p:cNvPr id="5" name="Espace réservé du contenu 4" descr="Sans titre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172998" y="1600200"/>
            <a:ext cx="2989004" cy="4525963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1823  Précis des hiéroglyphes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 fontScale="85000" lnSpcReduction="20000"/>
          </a:bodyPr>
          <a:lstStyle/>
          <a:p>
            <a:r>
              <a:rPr lang="fr-FR" dirty="0" smtClean="0"/>
              <a:t>Réfutation des prétentions de Young traité en p.377 de laborieux savant </a:t>
            </a:r>
          </a:p>
          <a:p>
            <a:r>
              <a:rPr lang="fr-FR" dirty="0" smtClean="0"/>
              <a:t> lecture phonétique des noms propres des pharaons grecs, romains  §1 ,de particuliers grecs au §2, </a:t>
            </a:r>
          </a:p>
          <a:p>
            <a:r>
              <a:rPr lang="fr-FR" dirty="0"/>
              <a:t>Au §3 et §4 mots grammaticaux ; fils et ms au §</a:t>
            </a:r>
            <a:r>
              <a:rPr lang="fr-FR" dirty="0" smtClean="0"/>
              <a:t>4</a:t>
            </a:r>
          </a:p>
          <a:p>
            <a:r>
              <a:rPr lang="fr-FR" dirty="0" smtClean="0"/>
              <a:t>noms des dieux égyptiens §5, égyptiens , épithètes des pharaons , nom des pharaons  </a:t>
            </a:r>
            <a:r>
              <a:rPr lang="fr-FR" dirty="0" err="1" smtClean="0"/>
              <a:t>rameses</a:t>
            </a:r>
            <a:r>
              <a:rPr lang="fr-FR" dirty="0" smtClean="0"/>
              <a:t> au §8</a:t>
            </a:r>
          </a:p>
          <a:p>
            <a:r>
              <a:rPr lang="fr-FR" dirty="0" smtClean="0"/>
              <a:t>§9 descriptions du systèmes ; 864 hiéroglyphes</a:t>
            </a:r>
          </a:p>
          <a:p>
            <a:r>
              <a:rPr lang="fr-FR" dirty="0" smtClean="0"/>
              <a:t>Déterminatifs à la section 110: étoile </a:t>
            </a:r>
            <a:r>
              <a:rPr lang="fr-FR" sz="4200" dirty="0" smtClean="0">
                <a:sym typeface="Symbol"/>
              </a:rPr>
              <a:t></a:t>
            </a:r>
            <a:r>
              <a:rPr lang="fr-FR" dirty="0" smtClean="0">
                <a:sym typeface="Symbol"/>
              </a:rPr>
              <a:t> , </a:t>
            </a:r>
            <a:r>
              <a:rPr lang="fr-FR" dirty="0" smtClean="0"/>
              <a:t>ville  </a:t>
            </a:r>
            <a:r>
              <a:rPr lang="fr-FR" dirty="0" smtClean="0">
                <a:sym typeface="Symbol"/>
              </a:rPr>
              <a:t> </a:t>
            </a:r>
            <a:endParaRPr lang="fr-FR" dirty="0" smtClean="0"/>
          </a:p>
          <a:p>
            <a:r>
              <a:rPr lang="fr-FR" dirty="0" smtClean="0"/>
              <a:t>Conclusion ; explication des 450 mots des planches  avec phonétique 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Les déterminatifs</a:t>
            </a:r>
            <a:br>
              <a:rPr lang="fr-FR" dirty="0" smtClean="0"/>
            </a:br>
            <a:r>
              <a:rPr lang="fr-FR" sz="1800" dirty="0" smtClean="0"/>
              <a:t>il  y en avait peu à l’ancien empire puis de plus en plus au moyen puis nouvel empire</a:t>
            </a:r>
            <a:br>
              <a:rPr lang="fr-FR" sz="1800" dirty="0" smtClean="0"/>
            </a:br>
            <a:r>
              <a:rPr lang="fr-FR" sz="1800" dirty="0" smtClean="0"/>
              <a:t>100 principaux</a:t>
            </a:r>
            <a:endParaRPr lang="fr-FR" sz="1800" dirty="0"/>
          </a:p>
        </p:txBody>
      </p:sp>
      <p:pic>
        <p:nvPicPr>
          <p:cNvPr id="5" name="Espace réservé du contenu 4" descr="determinati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8405" y="1600200"/>
            <a:ext cx="6907190" cy="4525963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fr-FR" sz="3100" dirty="0" smtClean="0"/>
              <a:t>Rosine et sa fille </a:t>
            </a:r>
            <a:r>
              <a:rPr lang="fr-FR" sz="3100" dirty="0" err="1" smtClean="0"/>
              <a:t>Zoraïde</a:t>
            </a:r>
            <a:r>
              <a:rPr lang="fr-FR" sz="3100" dirty="0" smtClean="0"/>
              <a:t> prénom persan qui signifie fleur de printemps , elle est née le 1</a:t>
            </a:r>
            <a:r>
              <a:rPr lang="fr-FR" sz="3100" baseline="30000" dirty="0" smtClean="0"/>
              <a:t>er</a:t>
            </a:r>
            <a:r>
              <a:rPr lang="fr-FR" sz="3100" dirty="0" smtClean="0"/>
              <a:t> mars 1824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>
          <a:xfrm>
            <a:off x="4355976" y="1535113"/>
            <a:ext cx="4536503" cy="639762"/>
          </a:xfrm>
        </p:spPr>
        <p:txBody>
          <a:bodyPr>
            <a:normAutofit fontScale="77500" lnSpcReduction="20000"/>
          </a:bodyPr>
          <a:lstStyle/>
          <a:p>
            <a:r>
              <a:rPr lang="fr-FR" dirty="0" smtClean="0"/>
              <a:t>          Jacques-Joseph Champollion-Figeac</a:t>
            </a:r>
          </a:p>
          <a:p>
            <a:r>
              <a:rPr lang="fr-FR" dirty="0" smtClean="0"/>
              <a:t>                          (1778-1867)</a:t>
            </a:r>
            <a:endParaRPr lang="fr-FR" dirty="0"/>
          </a:p>
        </p:txBody>
      </p:sp>
      <p:pic>
        <p:nvPicPr>
          <p:cNvPr id="5" name="Espace réservé du contenu 4" descr="rosine-et-zoraid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973609" y="2174875"/>
            <a:ext cx="3007369" cy="3951288"/>
          </a:xfrm>
        </p:spPr>
      </p:pic>
      <p:pic>
        <p:nvPicPr>
          <p:cNvPr id="10" name="Espace réservé du contenu 9" descr="jacques-joseph-champollion-figeac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78080" y="2174875"/>
            <a:ext cx="3175665" cy="3951288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Richard Lepsius (1810-1884)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690864" cy="4781128"/>
          </a:xfrm>
        </p:spPr>
        <p:txBody>
          <a:bodyPr>
            <a:normAutofit/>
          </a:bodyPr>
          <a:lstStyle/>
          <a:p>
            <a:r>
              <a:rPr lang="fr-FR" dirty="0" smtClean="0"/>
              <a:t>Né le même jour que Champollion </a:t>
            </a:r>
          </a:p>
          <a:p>
            <a:r>
              <a:rPr lang="fr-FR" dirty="0" smtClean="0"/>
              <a:t>1836 étudie la grammaire de Champollion et suit les cours de </a:t>
            </a:r>
            <a:r>
              <a:rPr lang="fr-FR" dirty="0" err="1" smtClean="0"/>
              <a:t>Rosellini</a:t>
            </a:r>
            <a:endParaRPr lang="fr-FR" dirty="0" smtClean="0"/>
          </a:p>
          <a:p>
            <a:r>
              <a:rPr lang="fr-FR" dirty="0" smtClean="0"/>
              <a:t>1837 lettre à </a:t>
            </a:r>
            <a:r>
              <a:rPr lang="fr-FR" dirty="0" err="1" smtClean="0"/>
              <a:t>Rosellini</a:t>
            </a:r>
            <a:r>
              <a:rPr lang="fr-FR" dirty="0" smtClean="0"/>
              <a:t> 100 p.</a:t>
            </a:r>
          </a:p>
          <a:p>
            <a:r>
              <a:rPr lang="fr-FR" dirty="0" smtClean="0"/>
              <a:t>1842-1845 expédition en Egypte</a:t>
            </a:r>
          </a:p>
          <a:p>
            <a:r>
              <a:rPr lang="fr-FR" dirty="0" smtClean="0"/>
              <a:t>1849-59  </a:t>
            </a:r>
            <a:r>
              <a:rPr lang="fr-FR" i="1" dirty="0" err="1" smtClean="0"/>
              <a:t>Denkmäler</a:t>
            </a:r>
            <a:r>
              <a:rPr lang="fr-FR" i="1" dirty="0" smtClean="0"/>
              <a:t> </a:t>
            </a:r>
            <a:r>
              <a:rPr lang="fr-FR" i="1" dirty="0" err="1" smtClean="0"/>
              <a:t>aus</a:t>
            </a:r>
            <a:r>
              <a:rPr lang="fr-FR" i="1" dirty="0" smtClean="0"/>
              <a:t> </a:t>
            </a:r>
            <a:r>
              <a:rPr lang="fr-FR" i="1" dirty="0" err="1" smtClean="0"/>
              <a:t>Ägypten</a:t>
            </a:r>
            <a:endParaRPr lang="fr-FR" i="1" dirty="0" smtClean="0"/>
          </a:p>
          <a:p>
            <a:endParaRPr lang="fr-FR" dirty="0"/>
          </a:p>
        </p:txBody>
      </p:sp>
      <p:pic>
        <p:nvPicPr>
          <p:cNvPr id="6" name="Espace réservé du contenu 5" descr="_Richard_Lepsiu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027420" y="2946495"/>
            <a:ext cx="1280160" cy="1833372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42853"/>
            <a:ext cx="67627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142852"/>
            <a:ext cx="676275" cy="1071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1837   la lettre à </a:t>
            </a:r>
            <a:r>
              <a:rPr lang="fr-FR" dirty="0" err="1" smtClean="0"/>
              <a:t>Rosellini</a:t>
            </a:r>
            <a:endParaRPr lang="fr-FR" dirty="0"/>
          </a:p>
        </p:txBody>
      </p:sp>
      <p:pic>
        <p:nvPicPr>
          <p:cNvPr id="9" name="Espace réservé du contenu 8" descr="lepsiusAlphabet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79512" y="2564904"/>
            <a:ext cx="4317876" cy="2952328"/>
          </a:xfrm>
        </p:spPr>
      </p:pic>
      <p:sp>
        <p:nvSpPr>
          <p:cNvPr id="8" name="Espace réservé du contenu 7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175447" cy="3951288"/>
          </a:xfrm>
        </p:spPr>
        <p:txBody>
          <a:bodyPr>
            <a:normAutofit fontScale="92500" lnSpcReduction="20000"/>
          </a:bodyPr>
          <a:lstStyle/>
          <a:p>
            <a:r>
              <a:rPr lang="fr-FR" sz="3200" dirty="0" err="1" smtClean="0"/>
              <a:t>Unilitère</a:t>
            </a:r>
            <a:r>
              <a:rPr lang="fr-FR" sz="3200" dirty="0" smtClean="0"/>
              <a:t> :consonnes</a:t>
            </a:r>
          </a:p>
          <a:p>
            <a:r>
              <a:rPr lang="fr-FR" sz="3200" dirty="0" smtClean="0"/>
              <a:t>La langue évolue œil=bal  et pas </a:t>
            </a:r>
            <a:r>
              <a:rPr lang="fr-FR" sz="3200" dirty="0" err="1" smtClean="0"/>
              <a:t>iri</a:t>
            </a:r>
            <a:endParaRPr lang="fr-FR" sz="3200" dirty="0" smtClean="0"/>
          </a:p>
          <a:p>
            <a:pPr>
              <a:buNone/>
            </a:pPr>
            <a:r>
              <a:rPr lang="fr-FR" sz="3200" dirty="0" smtClean="0"/>
              <a:t>Copte </a:t>
            </a:r>
            <a:r>
              <a:rPr lang="fr-FR" sz="3200" dirty="0" err="1" smtClean="0"/>
              <a:t>efti</a:t>
            </a:r>
            <a:r>
              <a:rPr lang="fr-FR" sz="3200" dirty="0" smtClean="0"/>
              <a:t> ;</a:t>
            </a:r>
            <a:r>
              <a:rPr lang="fr-FR" sz="3200" dirty="0" err="1" smtClean="0"/>
              <a:t>Hieroglyphe</a:t>
            </a:r>
            <a:endParaRPr lang="fr-FR" sz="3200" dirty="0" smtClean="0"/>
          </a:p>
          <a:p>
            <a:pPr>
              <a:buNone/>
            </a:pPr>
            <a:r>
              <a:rPr lang="fr-FR" sz="3200" dirty="0" smtClean="0"/>
              <a:t>   tif = il donne</a:t>
            </a:r>
          </a:p>
          <a:p>
            <a:r>
              <a:rPr lang="fr-FR" sz="3200" dirty="0" smtClean="0"/>
              <a:t>Calligraphie :</a:t>
            </a:r>
            <a:r>
              <a:rPr lang="fr-FR" sz="3200" dirty="0" err="1" smtClean="0"/>
              <a:t>quadrat</a:t>
            </a:r>
            <a:endParaRPr lang="fr-FR" sz="3200" dirty="0" smtClean="0"/>
          </a:p>
          <a:p>
            <a:r>
              <a:rPr lang="fr-FR" sz="3200" dirty="0" smtClean="0"/>
              <a:t>Compléments phonétiques</a:t>
            </a:r>
          </a:p>
          <a:p>
            <a:r>
              <a:rPr lang="fr-FR" sz="3200" dirty="0" smtClean="0"/>
              <a:t>Déterminatifs</a:t>
            </a:r>
          </a:p>
          <a:p>
            <a:endParaRPr lang="fr-FR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dirty="0" smtClean="0"/>
              <a:t>394 Derniers Hiéroglyphes à Philae</a:t>
            </a:r>
            <a:br>
              <a:rPr lang="fr-FR" sz="2800" dirty="0" smtClean="0"/>
            </a:br>
            <a:r>
              <a:rPr lang="fr-FR" sz="2800" dirty="0" smtClean="0"/>
              <a:t>l’empereur Théodose veut un empire chrétien</a:t>
            </a:r>
            <a:endParaRPr lang="fr-FR" sz="2800" dirty="0"/>
          </a:p>
        </p:txBody>
      </p:sp>
      <p:pic>
        <p:nvPicPr>
          <p:cNvPr id="4" name="Espace réservé du contenu 3" descr="Derniers_hieroglyph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32000" y="1700808"/>
            <a:ext cx="5564336" cy="4248471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Fin des Déchiffrements</a:t>
            </a:r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Henrich</a:t>
            </a:r>
            <a:r>
              <a:rPr lang="fr-FR" dirty="0" smtClean="0"/>
              <a:t> </a:t>
            </a:r>
            <a:r>
              <a:rPr lang="fr-FR" dirty="0" err="1" smtClean="0"/>
              <a:t>Brusch</a:t>
            </a:r>
            <a:r>
              <a:rPr lang="fr-FR" dirty="0" smtClean="0"/>
              <a:t> (</a:t>
            </a:r>
            <a:r>
              <a:rPr lang="fr-FR" dirty="0" err="1" smtClean="0"/>
              <a:t>berlin</a:t>
            </a:r>
            <a:r>
              <a:rPr lang="fr-FR" dirty="0" smtClean="0"/>
              <a:t> 1827-1894)</a:t>
            </a:r>
          </a:p>
          <a:p>
            <a:pPr marL="0" indent="0">
              <a:buNone/>
            </a:pPr>
            <a:r>
              <a:rPr lang="fr-FR" dirty="0" smtClean="0"/>
              <a:t>A finit le déchiffrement du démotique et il publie une grammaire démotique  en 1855</a:t>
            </a:r>
          </a:p>
          <a:p>
            <a:pPr marL="0" indent="0">
              <a:buNone/>
            </a:pPr>
            <a:r>
              <a:rPr lang="fr-FR" sz="1600" dirty="0" smtClean="0"/>
              <a:t>(son petit frère  Emil  Charles sera envoyé par  </a:t>
            </a:r>
            <a:r>
              <a:rPr lang="fr-FR" sz="1600" dirty="0" err="1" smtClean="0"/>
              <a:t>gaston</a:t>
            </a:r>
            <a:r>
              <a:rPr lang="fr-FR" sz="1600" dirty="0" smtClean="0"/>
              <a:t>  </a:t>
            </a:r>
            <a:r>
              <a:rPr lang="fr-FR" sz="1600" dirty="0" err="1" smtClean="0"/>
              <a:t>Maspéro</a:t>
            </a:r>
            <a:r>
              <a:rPr lang="fr-FR" sz="1600" dirty="0" smtClean="0"/>
              <a:t>  (1846-1916) en 1881 récupérer les  40 momies  dont </a:t>
            </a:r>
            <a:r>
              <a:rPr lang="fr-FR" sz="1600" dirty="0" err="1" smtClean="0"/>
              <a:t>ramses</a:t>
            </a:r>
            <a:r>
              <a:rPr lang="fr-FR" sz="1600" dirty="0" smtClean="0"/>
              <a:t> II  de la cachette de Deir el </a:t>
            </a:r>
            <a:r>
              <a:rPr lang="fr-FR" sz="1600" dirty="0" err="1" smtClean="0"/>
              <a:t>bahari</a:t>
            </a:r>
            <a:r>
              <a:rPr lang="fr-FR" sz="1600" dirty="0" smtClean="0"/>
              <a:t> )</a:t>
            </a:r>
          </a:p>
          <a:p>
            <a:r>
              <a:rPr lang="fr-FR" dirty="0" smtClean="0"/>
              <a:t>Emmanuel de Rougé (1811-1872)</a:t>
            </a:r>
          </a:p>
          <a:p>
            <a:pPr marL="0" indent="0">
              <a:buNone/>
            </a:pPr>
            <a:r>
              <a:rPr lang="fr-FR" dirty="0" smtClean="0"/>
              <a:t>A fait la première traduction suivie d’un </a:t>
            </a:r>
            <a:r>
              <a:rPr lang="fr-FR" smtClean="0"/>
              <a:t>texte long, </a:t>
            </a:r>
            <a:r>
              <a:rPr lang="fr-FR" dirty="0" smtClean="0"/>
              <a:t>biographie d’</a:t>
            </a:r>
            <a:r>
              <a:rPr lang="fr-FR" dirty="0" err="1" smtClean="0"/>
              <a:t>Ahmes</a:t>
            </a:r>
            <a:r>
              <a:rPr lang="fr-FR" dirty="0" smtClean="0"/>
              <a:t> en 1851</a:t>
            </a:r>
            <a:r>
              <a:rPr lang="fr-FR" sz="1600" dirty="0" smtClean="0"/>
              <a:t>;il indique que la grammaire égyptienne  a des similitudes avec la grammaire sémitique et la difficulté de la syntaxe égyptienne en particulier dans la liaison des phrases</a:t>
            </a:r>
            <a:endParaRPr lang="fr-FR" sz="1600" dirty="0"/>
          </a:p>
        </p:txBody>
      </p:sp>
    </p:spTree>
    <p:extLst>
      <p:ext uri="{BB962C8B-B14F-4D97-AF65-F5344CB8AC3E}">
        <p14:creationId xmlns="" xmlns:p14="http://schemas.microsoft.com/office/powerpoint/2010/main" val="1890284162"/>
      </p:ext>
    </p:extLst>
  </p:cSld>
  <p:clrMapOvr>
    <a:masterClrMapping/>
  </p:clrMapOvr>
  <p:transition spd="slow">
    <p:dissolv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Décret canope</a:t>
            </a:r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546848" cy="4525963"/>
          </a:xfrm>
        </p:spPr>
        <p:txBody>
          <a:bodyPr>
            <a:normAutofit/>
          </a:bodyPr>
          <a:lstStyle/>
          <a:p>
            <a:r>
              <a:rPr lang="fr-FR" dirty="0" smtClean="0"/>
              <a:t>En 1866  Lepsius découvre une nouvelle stèle à Tanis de </a:t>
            </a:r>
            <a:r>
              <a:rPr lang="fr-FR" dirty="0" err="1" smtClean="0"/>
              <a:t>Ptolémé</a:t>
            </a:r>
            <a:r>
              <a:rPr lang="fr-FR" dirty="0" smtClean="0"/>
              <a:t> III</a:t>
            </a:r>
          </a:p>
          <a:p>
            <a:r>
              <a:rPr lang="fr-FR" dirty="0" smtClean="0"/>
              <a:t>En 1881 on retrouve le même décret  en version plus complète </a:t>
            </a:r>
          </a:p>
          <a:p>
            <a:pPr>
              <a:buNone/>
            </a:pPr>
            <a:r>
              <a:rPr lang="fr-FR" dirty="0" smtClean="0"/>
              <a:t> 2 m de hauteur :26 lignes en hiéroglyphes, 20 en démotique et 64  en grec. </a:t>
            </a:r>
            <a:endParaRPr lang="fr-FR" dirty="0"/>
          </a:p>
        </p:txBody>
      </p:sp>
      <p:pic>
        <p:nvPicPr>
          <p:cNvPr id="6" name="Espace réservé du contenu 5" descr="_Decret_Canope_Cair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618091" y="1600200"/>
            <a:ext cx="2098817" cy="4525963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références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84273"/>
            <a:ext cx="8229600" cy="4357816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deux livres d’initiation</a:t>
            </a:r>
            <a:endParaRPr lang="fr-FR" dirty="0"/>
          </a:p>
        </p:txBody>
      </p:sp>
      <p:pic>
        <p:nvPicPr>
          <p:cNvPr id="8" name="Espace réservé du contenu 7" descr="assimilegyptienhierogly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47938" y="1484784"/>
            <a:ext cx="3092014" cy="4641379"/>
          </a:xfrm>
        </p:spPr>
      </p:pic>
      <p:pic>
        <p:nvPicPr>
          <p:cNvPr id="6" name="Espace réservé du contenu 5" descr="collier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33975" y="1600994"/>
            <a:ext cx="3067050" cy="452437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/>
              <a:t> </a:t>
            </a:r>
            <a:r>
              <a:rPr lang="fr-FR" sz="3600" dirty="0" err="1" smtClean="0"/>
              <a:t>jean-jacques</a:t>
            </a:r>
            <a:r>
              <a:rPr lang="fr-FR" sz="3600" dirty="0" smtClean="0"/>
              <a:t> Barthelemy (1716-1795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972056" cy="3951288"/>
          </a:xfrm>
        </p:spPr>
        <p:txBody>
          <a:bodyPr>
            <a:normAutofit fontScale="92500" lnSpcReduction="20000"/>
          </a:bodyPr>
          <a:lstStyle/>
          <a:p>
            <a:r>
              <a:rPr lang="fr-FR" sz="1800" dirty="0" smtClean="0"/>
              <a:t>Séminariste qui n’est pas devenu prêtre</a:t>
            </a:r>
          </a:p>
          <a:p>
            <a:r>
              <a:rPr lang="fr-FR" b="1" dirty="0" smtClean="0">
                <a:solidFill>
                  <a:srgbClr val="FF0000"/>
                </a:solidFill>
              </a:rPr>
              <a:t>En 1758 </a:t>
            </a:r>
            <a:r>
              <a:rPr lang="fr-FR" dirty="0" smtClean="0"/>
              <a:t>il déchiffre l’alphabet phénicien  en utilisant un bilingue et en étudiant les noms propres et  trouvant </a:t>
            </a:r>
            <a:r>
              <a:rPr lang="fr-FR" dirty="0" err="1" smtClean="0"/>
              <a:t>bn</a:t>
            </a:r>
            <a:r>
              <a:rPr lang="fr-FR" dirty="0" smtClean="0"/>
              <a:t>=fils</a:t>
            </a:r>
          </a:p>
          <a:p>
            <a:r>
              <a:rPr lang="fr-FR" dirty="0" smtClean="0"/>
              <a:t>17 justes sur les 18 ;22 consonnes</a:t>
            </a:r>
          </a:p>
          <a:p>
            <a:r>
              <a:rPr lang="fr-FR" dirty="0" smtClean="0"/>
              <a:t>Il pense que les cartouches renferment le nom des pharaons et que le copte est l’ultime forme de l’égyptien;</a:t>
            </a:r>
          </a:p>
          <a:p>
            <a:r>
              <a:rPr lang="fr-FR" sz="1500" dirty="0" smtClean="0"/>
              <a:t>Le copte diffère beaucoup des  langues sémitiques mais il y a des points communs comme les pronoms personnels indépendants</a:t>
            </a:r>
          </a:p>
          <a:p>
            <a:r>
              <a:rPr lang="fr-FR" sz="1500" b="1" dirty="0" smtClean="0"/>
              <a:t>Succès littéraire en 1788 voyage  du jeune  </a:t>
            </a:r>
            <a:r>
              <a:rPr lang="fr-FR" sz="1500" b="1" dirty="0" err="1" smtClean="0"/>
              <a:t>Anarcharsis</a:t>
            </a:r>
            <a:r>
              <a:rPr lang="fr-FR" sz="1500" b="1" dirty="0" smtClean="0"/>
              <a:t> </a:t>
            </a:r>
            <a:r>
              <a:rPr lang="fr-FR" sz="1500" dirty="0" smtClean="0"/>
              <a:t>; puis élu à l’Académie Française</a:t>
            </a:r>
            <a:endParaRPr lang="fr-FR" sz="1500" dirty="0"/>
          </a:p>
        </p:txBody>
      </p:sp>
      <p:pic>
        <p:nvPicPr>
          <p:cNvPr id="6" name="Espace réservé du contenu 5" descr="barthelemy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6012160" y="2132856"/>
            <a:ext cx="2657019" cy="3951288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pPr algn="l"/>
            <a:r>
              <a:rPr lang="fr-FR" sz="2400" b="1" dirty="0" smtClean="0">
                <a:solidFill>
                  <a:srgbClr val="FF0000"/>
                </a:solidFill>
              </a:rPr>
              <a:t>2 Juillet 1798  </a:t>
            </a:r>
            <a:r>
              <a:rPr lang="fr-FR" sz="2000" b="1" dirty="0" smtClean="0"/>
              <a:t>Bonaparte à Alexandrie avec 37 000 hommes</a:t>
            </a:r>
            <a:br>
              <a:rPr lang="fr-FR" sz="2000" b="1" dirty="0" smtClean="0"/>
            </a:br>
            <a:r>
              <a:rPr lang="fr-FR" sz="2000" b="1" dirty="0" smtClean="0"/>
              <a:t>et 167 savants (</a:t>
            </a:r>
            <a:r>
              <a:rPr lang="fr-FR" sz="2000" b="1" dirty="0" err="1" smtClean="0"/>
              <a:t>Monge,Bertholet</a:t>
            </a:r>
            <a:r>
              <a:rPr lang="fr-FR" sz="2000" b="1" dirty="0" smtClean="0"/>
              <a:t> ,</a:t>
            </a:r>
            <a:r>
              <a:rPr lang="fr-FR" sz="2000" b="1" dirty="0" err="1" smtClean="0"/>
              <a:t>Denon,Fourier,Desgenettes</a:t>
            </a:r>
            <a:r>
              <a:rPr lang="fr-FR" sz="2000" b="1" dirty="0" smtClean="0"/>
              <a:t>)</a:t>
            </a:r>
            <a:br>
              <a:rPr lang="fr-FR" sz="2000" b="1" dirty="0" smtClean="0"/>
            </a:br>
            <a:r>
              <a:rPr lang="fr-FR" sz="2000" b="1" dirty="0" smtClean="0"/>
              <a:t>21 juillet Victoire des Pyramides ;1-2 août Nelson détruit la flotte française</a:t>
            </a:r>
            <a:br>
              <a:rPr lang="fr-FR" sz="2000" b="1" dirty="0" smtClean="0"/>
            </a:br>
            <a:r>
              <a:rPr lang="fr-FR" sz="2000" b="1" dirty="0" smtClean="0"/>
              <a:t>22 août      fondation de l’Institut D’Egypte </a:t>
            </a:r>
            <a:r>
              <a:rPr lang="fr-FR" sz="1600" b="1" dirty="0" smtClean="0"/>
              <a:t>(Monge président, Fourier secrétaire)</a:t>
            </a:r>
            <a:br>
              <a:rPr lang="fr-FR" sz="1600" b="1" dirty="0" smtClean="0"/>
            </a:br>
            <a:r>
              <a:rPr lang="fr-FR" sz="1600" b="1" dirty="0" smtClean="0"/>
              <a:t>62 séances: Monge expliqua les mirages, étude de l’</a:t>
            </a:r>
            <a:r>
              <a:rPr lang="fr-FR" sz="1600" b="1" dirty="0" err="1" smtClean="0"/>
              <a:t>autruche,plans</a:t>
            </a:r>
            <a:r>
              <a:rPr lang="fr-FR" sz="1600" b="1" dirty="0" smtClean="0"/>
              <a:t> des </a:t>
            </a:r>
            <a:r>
              <a:rPr lang="fr-FR" sz="1600" b="1" dirty="0" err="1" smtClean="0"/>
              <a:t>villes,développement</a:t>
            </a:r>
            <a:r>
              <a:rPr lang="fr-FR" sz="1600" b="1" dirty="0" smtClean="0"/>
              <a:t> agriculture ;fin 1798 Denon va en Haute Egypte avec Desaix</a:t>
            </a:r>
            <a:br>
              <a:rPr lang="fr-FR" sz="1600" b="1" dirty="0" smtClean="0"/>
            </a:br>
            <a:r>
              <a:rPr lang="fr-FR" sz="1600" b="1" dirty="0" smtClean="0"/>
              <a:t>Dom Raphael de </a:t>
            </a:r>
            <a:r>
              <a:rPr lang="fr-FR" sz="1600" b="1" dirty="0" err="1" smtClean="0"/>
              <a:t>Monachis</a:t>
            </a:r>
            <a:r>
              <a:rPr lang="fr-FR" sz="1600" b="1" dirty="0" smtClean="0"/>
              <a:t> est un prêtre orthodoxe  arabisant et coptisant sert de traducteur</a:t>
            </a:r>
            <a:r>
              <a:rPr lang="fr-FR" sz="2400" b="1" dirty="0" smtClean="0"/>
              <a:t/>
            </a:r>
            <a:br>
              <a:rPr lang="fr-FR" sz="2400" b="1" dirty="0" smtClean="0"/>
            </a:br>
            <a:endParaRPr lang="fr-FR" sz="24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132856"/>
            <a:ext cx="4038600" cy="3993307"/>
          </a:xfrm>
        </p:spPr>
        <p:txBody>
          <a:bodyPr/>
          <a:lstStyle/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dirty="0"/>
          </a:p>
        </p:txBody>
      </p:sp>
      <p:pic>
        <p:nvPicPr>
          <p:cNvPr id="23" name="Espace réservé du contenu 22" descr="800px-Jean-Léon_Gérôme_00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83568" y="3501008"/>
            <a:ext cx="4038600" cy="2392871"/>
          </a:xfr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636912"/>
            <a:ext cx="3086100" cy="403244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fr-FR" sz="2800" b="1" dirty="0" smtClean="0">
                <a:solidFill>
                  <a:srgbClr val="FF0000"/>
                </a:solidFill>
              </a:rPr>
              <a:t>mi Juillet 1799 </a:t>
            </a:r>
            <a:r>
              <a:rPr lang="fr-FR" sz="2800" b="1" dirty="0" smtClean="0"/>
              <a:t>découverte de la pierre de Rosette;</a:t>
            </a:r>
            <a:br>
              <a:rPr lang="fr-FR" sz="2800" b="1" dirty="0" smtClean="0"/>
            </a:br>
            <a:r>
              <a:rPr lang="fr-FR" sz="1800" b="1" dirty="0" smtClean="0"/>
              <a:t>23 aout 1799 départ de Bonaparte; Kleber assassiné le 14 juin 1800 ; </a:t>
            </a:r>
            <a:br>
              <a:rPr lang="fr-FR" sz="1800" b="1" dirty="0" smtClean="0"/>
            </a:br>
            <a:r>
              <a:rPr lang="fr-FR" sz="1800" b="1" dirty="0"/>
              <a:t> </a:t>
            </a:r>
            <a:r>
              <a:rPr lang="fr-FR" sz="1800" b="1" dirty="0" smtClean="0"/>
              <a:t>juillet 1801 fin de l’occupation française</a:t>
            </a:r>
            <a:br>
              <a:rPr lang="fr-FR" sz="1800" b="1" dirty="0" smtClean="0"/>
            </a:br>
            <a:endParaRPr lang="fr-FR" sz="1800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57" y="1600200"/>
            <a:ext cx="7396086" cy="4525963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Pierre de Rosette (</a:t>
            </a:r>
            <a:r>
              <a:rPr lang="fr-FR" dirty="0" err="1" smtClean="0"/>
              <a:t>Raschid</a:t>
            </a:r>
            <a:r>
              <a:rPr lang="fr-FR" dirty="0" smtClean="0"/>
              <a:t>)</a:t>
            </a:r>
            <a:endParaRPr lang="fr-FR" dirty="0"/>
          </a:p>
        </p:txBody>
      </p:sp>
      <p:pic>
        <p:nvPicPr>
          <p:cNvPr id="8" name="Espace réservé du contenu 7" descr="PierreRosett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556792"/>
            <a:ext cx="8229600" cy="4464496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Reconstitution probable</a:t>
            </a:r>
            <a:endParaRPr lang="fr-FR" dirty="0"/>
          </a:p>
        </p:txBody>
      </p:sp>
      <p:pic>
        <p:nvPicPr>
          <p:cNvPr id="4" name="Espace réservé du contenu 3" descr="RosettaStoneAsPartOfOriginalStel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437481" y="2174875"/>
            <a:ext cx="2079625" cy="3951288"/>
          </a:xfrm>
        </p:spPr>
      </p:pic>
      <p:sp>
        <p:nvSpPr>
          <p:cNvPr id="6" name="Espace réservé du texte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r-FR" dirty="0" smtClean="0"/>
              <a:t>Texte </a:t>
            </a:r>
            <a:endParaRPr lang="fr-FR" dirty="0"/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4"/>
          </p:nvPr>
        </p:nvSpPr>
        <p:spPr>
          <a:xfrm>
            <a:off x="4645025" y="2000240"/>
            <a:ext cx="4041775" cy="4429156"/>
          </a:xfrm>
        </p:spPr>
        <p:txBody>
          <a:bodyPr/>
          <a:lstStyle/>
          <a:p>
            <a:r>
              <a:rPr lang="fr-FR" dirty="0" err="1" smtClean="0"/>
              <a:t>Ptolémé</a:t>
            </a:r>
            <a:r>
              <a:rPr lang="fr-FR" dirty="0" smtClean="0"/>
              <a:t> V est un bienfaiteur de l’Egypte:  énumérations  des bienfaits  </a:t>
            </a:r>
          </a:p>
          <a:p>
            <a:r>
              <a:rPr lang="fr-FR" dirty="0" smtClean="0"/>
              <a:t>Les prêtres vont l’honorer par des statues et des fêtes</a:t>
            </a:r>
          </a:p>
          <a:p>
            <a:r>
              <a:rPr lang="fr-FR" dirty="0" smtClean="0"/>
              <a:t>Ce décret sera inscrit sur une stèle de pierre dure en écriture sacrée , native, hellénique</a:t>
            </a:r>
          </a:p>
          <a:p>
            <a:endParaRPr lang="fr-F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805264"/>
            <a:ext cx="24765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2911</TotalTime>
  <Words>1650</Words>
  <Application>Microsoft Office PowerPoint</Application>
  <PresentationFormat>Affichage à l'écran (4:3)</PresentationFormat>
  <Paragraphs>177</Paragraphs>
  <Slides>43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43</vt:i4>
      </vt:variant>
    </vt:vector>
  </HeadingPairs>
  <TitlesOfParts>
    <vt:vector size="44" baseType="lpstr">
      <vt:lpstr>Thème Office</vt:lpstr>
      <vt:lpstr>HISTOIRE DU DECHIFFREMENT DES HIEROGLYPHES</vt:lpstr>
      <vt:lpstr>Diapositive 2</vt:lpstr>
      <vt:lpstr>                   COPTE  En 1626 Pietro della Valle rapporte des grammaires et lexique coptes  1636 et 1644 (lingua aegyptiaca ) le savant polyglotte  Athanase Kircher  fait connaitre le copte et pense  avec raison que c’est l’ultime forme de la langue des anciens Egyptiens</vt:lpstr>
      <vt:lpstr>394 Derniers Hiéroglyphes à Philae l’empereur Théodose veut un empire chrétien</vt:lpstr>
      <vt:lpstr> jean-jacques Barthelemy (1716-1795)</vt:lpstr>
      <vt:lpstr>2 Juillet 1798  Bonaparte à Alexandrie avec 37 000 hommes et 167 savants (Monge,Bertholet ,Denon,Fourier,Desgenettes) 21 juillet Victoire des Pyramides ;1-2 août Nelson détruit la flotte française 22 août      fondation de l’Institut D’Egypte (Monge président, Fourier secrétaire) 62 séances: Monge expliqua les mirages, étude de l’autruche,plans des villes,développement agriculture ;fin 1798 Denon va en Haute Egypte avec Desaix Dom Raphael de Monachis est un prêtre orthodoxe  arabisant et coptisant sert de traducteur </vt:lpstr>
      <vt:lpstr>mi Juillet 1799 découverte de la pierre de Rosette; 23 aout 1799 départ de Bonaparte; Kleber assassiné le 14 juin 1800 ;   juillet 1801 fin de l’occupation française </vt:lpstr>
      <vt:lpstr>Pierre de Rosette (Raschid)</vt:lpstr>
      <vt:lpstr>Diapositive 9</vt:lpstr>
      <vt:lpstr>le grec :24 lettres venant du phénicien voyelle brèves O,E  et  longues H,  5 cas , 3 genres</vt:lpstr>
      <vt:lpstr>Roi Ptolémé aimé de Ptah</vt:lpstr>
      <vt:lpstr>Texte démotique</vt:lpstr>
      <vt:lpstr>Johan David Åkerblad (Stockholm1763- Rome 1819) suédois attaché d’ambassade parlant turc, arabe, connaissant le copte ayant été élève de Sacy qui lui a confié une copie de la pierre de Rosette</vt:lpstr>
      <vt:lpstr>Diapositive 14</vt:lpstr>
      <vt:lpstr>Thomas Young(1773-1829) surdoué , médecin, physicien, parlant plusieurs langues</vt:lpstr>
      <vt:lpstr>   </vt:lpstr>
      <vt:lpstr>Mots sans phonétique</vt:lpstr>
      <vt:lpstr>Diapositive 18</vt:lpstr>
      <vt:lpstr>Diapositive 19</vt:lpstr>
      <vt:lpstr>1820 lettre à F.Artaud les hiéroglyphes sont idéographiques</vt:lpstr>
      <vt:lpstr>Diapositive 21</vt:lpstr>
      <vt:lpstr>ETUDE   HIERATIQUE </vt:lpstr>
      <vt:lpstr> Champollion &amp; le  démotique voyelles            PTLOMIS </vt:lpstr>
      <vt:lpstr>Diapositive 24</vt:lpstr>
      <vt:lpstr>Diapositive 25</vt:lpstr>
      <vt:lpstr>Signes homophones  :comparer 29 et 31 chouette</vt:lpstr>
      <vt:lpstr>Raisonnement de J.F.Champollion</vt:lpstr>
      <vt:lpstr>1822 Découvertes de Champollion</vt:lpstr>
      <vt:lpstr>Diapositive 29</vt:lpstr>
      <vt:lpstr>Le hiéroglyphe ms </vt:lpstr>
      <vt:lpstr>  Lettre à Mr Dacier secrétaire de  l’Académie des belles lettres et  ami du frère de Champollion</vt:lpstr>
      <vt:lpstr>Résumé de la lettre lue le 27/09 </vt:lpstr>
      <vt:lpstr>Diapositive 33</vt:lpstr>
      <vt:lpstr>Diapositive 34</vt:lpstr>
      <vt:lpstr>1823  Précis des hiéroglyphes</vt:lpstr>
      <vt:lpstr>Les déterminatifs il  y en avait peu à l’ancien empire puis de plus en plus au moyen puis nouvel empire 100 principaux</vt:lpstr>
      <vt:lpstr>Rosine et sa fille Zoraïde prénom persan qui signifie fleur de printemps , elle est née le 1er mars 1824 </vt:lpstr>
      <vt:lpstr>Richard Lepsius (1810-1884)</vt:lpstr>
      <vt:lpstr>1837   la lettre à Rosellini</vt:lpstr>
      <vt:lpstr>Fin des Déchiffrements</vt:lpstr>
      <vt:lpstr>Décret canope</vt:lpstr>
      <vt:lpstr>références</vt:lpstr>
      <vt:lpstr>deux livres d’initiation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DECHIFFREMENTS DES HIEROGLYPHES</dc:title>
  <dc:creator>antonio</dc:creator>
  <cp:lastModifiedBy>anthony</cp:lastModifiedBy>
  <cp:revision>722</cp:revision>
  <dcterms:created xsi:type="dcterms:W3CDTF">2013-04-07T14:58:25Z</dcterms:created>
  <dcterms:modified xsi:type="dcterms:W3CDTF">2023-05-02T20:39:25Z</dcterms:modified>
</cp:coreProperties>
</file>